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2"/>
  </p:notesMasterIdLst>
  <p:sldIdLst>
    <p:sldId id="256" r:id="rId2"/>
    <p:sldId id="259" r:id="rId3"/>
    <p:sldId id="257" r:id="rId4"/>
    <p:sldId id="282" r:id="rId5"/>
    <p:sldId id="285" r:id="rId6"/>
    <p:sldId id="283" r:id="rId7"/>
    <p:sldId id="288" r:id="rId8"/>
    <p:sldId id="286" r:id="rId9"/>
    <p:sldId id="287" r:id="rId10"/>
    <p:sldId id="276" r:id="rId11"/>
    <p:sldId id="289" r:id="rId12"/>
    <p:sldId id="290" r:id="rId13"/>
    <p:sldId id="291" r:id="rId14"/>
    <p:sldId id="293" r:id="rId15"/>
    <p:sldId id="292" r:id="rId16"/>
    <p:sldId id="301" r:id="rId17"/>
    <p:sldId id="296" r:id="rId18"/>
    <p:sldId id="295" r:id="rId19"/>
    <p:sldId id="297" r:id="rId20"/>
    <p:sldId id="298" r:id="rId21"/>
    <p:sldId id="299" r:id="rId22"/>
    <p:sldId id="300" r:id="rId23"/>
    <p:sldId id="302" r:id="rId24"/>
    <p:sldId id="303" r:id="rId25"/>
    <p:sldId id="304" r:id="rId26"/>
    <p:sldId id="305" r:id="rId27"/>
    <p:sldId id="278" r:id="rId28"/>
    <p:sldId id="308" r:id="rId29"/>
    <p:sldId id="307" r:id="rId30"/>
    <p:sldId id="306" r:id="rId31"/>
  </p:sldIdLst>
  <p:sldSz cx="9144000" cy="5143500" type="screen16x9"/>
  <p:notesSz cx="6858000" cy="9144000"/>
  <p:embeddedFontLst>
    <p:embeddedFont>
      <p:font typeface="Calibri" pitchFamily="34" charset="0"/>
      <p:regular r:id="rId33"/>
      <p:bold r:id="rId34"/>
      <p:italic r:id="rId35"/>
      <p:boldItalic r:id="rId36"/>
    </p:embeddedFont>
    <p:embeddedFont>
      <p:font typeface="Montserrat" charset="0"/>
      <p:regular r:id="rId37"/>
      <p:bold r:id="rId38"/>
    </p:embeddedFont>
    <p:embeddedFont>
      <p:font typeface="Freestyle Script" pitchFamily="66" charset="0"/>
      <p:regular r:id="rId39"/>
    </p:embeddedFont>
    <p:embeddedFont>
      <p:font typeface="Karla" charset="0"/>
      <p:regular r:id="rId40"/>
      <p:bold r:id="rId41"/>
      <p:italic r:id="rId42"/>
      <p:boldItalic r:id="rId43"/>
    </p:embeddedFont>
    <p:embeddedFont>
      <p:font typeface="新細明體" pitchFamily="18" charset="-12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CD4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411D59B0-D8C5-4A18-A1AE-F8094447A59C}">
  <a:tblStyle styleId="{411D59B0-D8C5-4A18-A1AE-F8094447A59C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13" d="100"/>
          <a:sy n="113" d="100"/>
        </p:scale>
        <p:origin x="-77" y="-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1638151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Shape 4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1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Shape 1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199" cy="1031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Shape 19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199" cy="48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199" cy="2255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Shape 33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5" name="Shape 55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841000" y="4025300"/>
            <a:ext cx="7845899" cy="519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360"/>
              </a:spcBef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9" name="Shape 59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CD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199" cy="47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199" cy="225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7" r:id="rId5"/>
    <p:sldLayoutId id="2147483658" r:id="rId6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developer.android.com/intl/ru/reference/android/widget/TextView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developer.android.com/intl/ru/reference/android/widget/Button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developer.android.com/intl/ru/reference/android/widget/ImageView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developer.android.com/intl/ru/reference/android/widget/LinearLayout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developer.android.com/intl/ru/reference/android/widget/RelativeLayout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developer.android.com/intl/ru/reference/android/widget/TableLayout.htm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4229100" cy="1181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mtClean="0">
                <a:latin typeface="Calibri" pitchFamily="34" charset="0"/>
                <a:cs typeface="Calibri" pitchFamily="34" charset="0"/>
              </a:rPr>
              <a:t>BUILDING</a:t>
            </a:r>
            <a:br>
              <a:rPr lang="en" smtClean="0">
                <a:latin typeface="Calibri" pitchFamily="34" charset="0"/>
                <a:cs typeface="Calibri" pitchFamily="34" charset="0"/>
              </a:rPr>
            </a:br>
            <a:r>
              <a:rPr lang="en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LAYOUT</a:t>
            </a:r>
            <a:endParaRPr lang="en">
              <a:solidFill>
                <a:srgbClr val="00BCD4"/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66" name="Shape 66"/>
          <p:cNvGrpSpPr/>
          <p:nvPr/>
        </p:nvGrpSpPr>
        <p:grpSpPr>
          <a:xfrm>
            <a:off x="742744" y="2072178"/>
            <a:ext cx="502625" cy="446586"/>
            <a:chOff x="5292575" y="3681900"/>
            <a:chExt cx="420150" cy="373275"/>
          </a:xfrm>
        </p:grpSpPr>
        <p:sp>
          <p:nvSpPr>
            <p:cNvPr id="67" name="Shape 67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9250" y="156900"/>
            <a:ext cx="1241676" cy="533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Shape 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6750" y="2581519"/>
            <a:ext cx="4603376" cy="221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6169288" y="489800"/>
            <a:ext cx="207512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6262604" y="838975"/>
            <a:ext cx="1888500" cy="33561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838309" y="1375522"/>
            <a:ext cx="3148199" cy="485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TEXT VIEW</a:t>
            </a:r>
            <a:r>
              <a:rPr lang="en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" smtClean="0">
                <a:latin typeface="Calibri" pitchFamily="34" charset="0"/>
                <a:cs typeface="Calibri" pitchFamily="34" charset="0"/>
              </a:rPr>
              <a:t/>
            </a:r>
            <a:br>
              <a:rPr lang="en" smtClean="0">
                <a:latin typeface="Calibri" pitchFamily="34" charset="0"/>
                <a:cs typeface="Calibri" pitchFamily="34" charset="0"/>
              </a:rPr>
            </a:br>
            <a:r>
              <a:rPr lang="en" sz="2000" smtClean="0">
                <a:latin typeface="Calibri" pitchFamily="34" charset="0"/>
                <a:cs typeface="Calibri" pitchFamily="34" charset="0"/>
              </a:rPr>
              <a:t>EXAMPLE</a:t>
            </a:r>
            <a:endParaRPr lang="en" sz="20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203899" y="2067694"/>
            <a:ext cx="5016173" cy="2255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140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4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TextView</a:t>
            </a:r>
            <a:br>
              <a:rPr lang="en-US" sz="14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:layout_margin=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"32dp"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:padding=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"16dp</a:t>
            </a:r>
            <a:r>
              <a:rPr lang="en-US" sz="14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/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:textSize=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"20sp"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4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Just 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a simple text"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:textStyle=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"bold"</a:t>
            </a:r>
            <a:r>
              <a:rPr lang="en-US" sz="1400">
                <a:latin typeface="Courier New" pitchFamily="49" charset="0"/>
                <a:cs typeface="Courier New" pitchFamily="49" charset="0"/>
              </a:rPr>
              <a:t>/&gt;</a:t>
            </a:r>
            <a:endParaRPr lang="en" sz="140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96" name="Shape 396"/>
          <p:cNvSpPr/>
          <p:nvPr/>
        </p:nvSpPr>
        <p:spPr>
          <a:xfrm>
            <a:off x="512260" y="1203598"/>
            <a:ext cx="280383" cy="485680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" name="Группа 3"/>
          <p:cNvGrpSpPr/>
          <p:nvPr/>
        </p:nvGrpSpPr>
        <p:grpSpPr>
          <a:xfrm>
            <a:off x="512260" y="4515575"/>
            <a:ext cx="7164782" cy="554578"/>
            <a:chOff x="544468" y="577012"/>
            <a:chExt cx="7164782" cy="554578"/>
          </a:xfrm>
        </p:grpSpPr>
        <p:grpSp>
          <p:nvGrpSpPr>
            <p:cNvPr id="9" name="Shape 821"/>
            <p:cNvGrpSpPr/>
            <p:nvPr/>
          </p:nvGrpSpPr>
          <p:grpSpPr>
            <a:xfrm>
              <a:off x="544468" y="667776"/>
              <a:ext cx="215966" cy="342398"/>
              <a:chOff x="6718575" y="2318625"/>
              <a:chExt cx="256950" cy="407375"/>
            </a:xfrm>
          </p:grpSpPr>
          <p:sp>
            <p:nvSpPr>
              <p:cNvPr id="10" name="Shape 822"/>
              <p:cNvSpPr/>
              <p:nvPr/>
            </p:nvSpPr>
            <p:spPr>
              <a:xfrm>
                <a:off x="6795900" y="2673600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2"/>
                    </a:moveTo>
                    <a:lnTo>
                      <a:pt x="4092" y="1"/>
                    </a:lnTo>
                    <a:lnTo>
                      <a:pt x="0" y="1"/>
                    </a:lnTo>
                    <a:lnTo>
                      <a:pt x="0" y="902"/>
                    </a:lnTo>
                    <a:lnTo>
                      <a:pt x="4092" y="90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1" name="Shape 823"/>
              <p:cNvSpPr/>
              <p:nvPr/>
            </p:nvSpPr>
            <p:spPr>
              <a:xfrm>
                <a:off x="6795900" y="2650475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1"/>
                    </a:moveTo>
                    <a:lnTo>
                      <a:pt x="4092" y="0"/>
                    </a:lnTo>
                    <a:lnTo>
                      <a:pt x="0" y="0"/>
                    </a:lnTo>
                    <a:lnTo>
                      <a:pt x="0" y="901"/>
                    </a:lnTo>
                    <a:lnTo>
                      <a:pt x="4092" y="90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2" name="Shape 824"/>
              <p:cNvSpPr/>
              <p:nvPr/>
            </p:nvSpPr>
            <p:spPr>
              <a:xfrm>
                <a:off x="6795900" y="2696125"/>
                <a:ext cx="102300" cy="2987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195" fill="none" extrusionOk="0">
                    <a:moveTo>
                      <a:pt x="0" y="1"/>
                    </a:moveTo>
                    <a:lnTo>
                      <a:pt x="0" y="171"/>
                    </a:lnTo>
                    <a:lnTo>
                      <a:pt x="0" y="171"/>
                    </a:lnTo>
                    <a:lnTo>
                      <a:pt x="24" y="318"/>
                    </a:lnTo>
                    <a:lnTo>
                      <a:pt x="98" y="464"/>
                    </a:lnTo>
                    <a:lnTo>
                      <a:pt x="195" y="585"/>
                    </a:lnTo>
                    <a:lnTo>
                      <a:pt x="341" y="659"/>
                    </a:lnTo>
                    <a:lnTo>
                      <a:pt x="1875" y="1170"/>
                    </a:lnTo>
                    <a:lnTo>
                      <a:pt x="1875" y="1170"/>
                    </a:lnTo>
                    <a:lnTo>
                      <a:pt x="2046" y="1194"/>
                    </a:lnTo>
                    <a:lnTo>
                      <a:pt x="2046" y="1194"/>
                    </a:lnTo>
                    <a:lnTo>
                      <a:pt x="2216" y="1170"/>
                    </a:lnTo>
                    <a:lnTo>
                      <a:pt x="3751" y="659"/>
                    </a:lnTo>
                    <a:lnTo>
                      <a:pt x="3751" y="659"/>
                    </a:lnTo>
                    <a:lnTo>
                      <a:pt x="3897" y="585"/>
                    </a:lnTo>
                    <a:lnTo>
                      <a:pt x="3994" y="464"/>
                    </a:lnTo>
                    <a:lnTo>
                      <a:pt x="4067" y="318"/>
                    </a:lnTo>
                    <a:lnTo>
                      <a:pt x="4092" y="171"/>
                    </a:lnTo>
                    <a:lnTo>
                      <a:pt x="4092" y="1"/>
                    </a:lnTo>
                    <a:lnTo>
                      <a:pt x="0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3" name="Shape 825"/>
              <p:cNvSpPr/>
              <p:nvPr/>
            </p:nvSpPr>
            <p:spPr>
              <a:xfrm>
                <a:off x="67849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6674"/>
                    </a:moveTo>
                    <a:lnTo>
                      <a:pt x="1413" y="6674"/>
                    </a:lnTo>
                    <a:lnTo>
                      <a:pt x="585" y="2850"/>
                    </a:lnTo>
                    <a:lnTo>
                      <a:pt x="1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4" name="Shape 826"/>
              <p:cNvSpPr/>
              <p:nvPr/>
            </p:nvSpPr>
            <p:spPr>
              <a:xfrm>
                <a:off x="6718575" y="2318625"/>
                <a:ext cx="256950" cy="307525"/>
              </a:xfrm>
              <a:custGeom>
                <a:avLst/>
                <a:gdLst/>
                <a:ahLst/>
                <a:cxnLst/>
                <a:rect l="0" t="0" r="0" b="0"/>
                <a:pathLst>
                  <a:path w="10278" h="12301" fill="none" extrusionOk="0">
                    <a:moveTo>
                      <a:pt x="7185" y="12300"/>
                    </a:moveTo>
                    <a:lnTo>
                      <a:pt x="7185" y="12300"/>
                    </a:lnTo>
                    <a:lnTo>
                      <a:pt x="7307" y="11764"/>
                    </a:lnTo>
                    <a:lnTo>
                      <a:pt x="7477" y="11253"/>
                    </a:lnTo>
                    <a:lnTo>
                      <a:pt x="7672" y="10766"/>
                    </a:lnTo>
                    <a:lnTo>
                      <a:pt x="7891" y="10327"/>
                    </a:lnTo>
                    <a:lnTo>
                      <a:pt x="8135" y="9913"/>
                    </a:lnTo>
                    <a:lnTo>
                      <a:pt x="8378" y="9499"/>
                    </a:lnTo>
                    <a:lnTo>
                      <a:pt x="8914" y="8720"/>
                    </a:lnTo>
                    <a:lnTo>
                      <a:pt x="9182" y="8330"/>
                    </a:lnTo>
                    <a:lnTo>
                      <a:pt x="9425" y="7941"/>
                    </a:lnTo>
                    <a:lnTo>
                      <a:pt x="9645" y="7551"/>
                    </a:lnTo>
                    <a:lnTo>
                      <a:pt x="9864" y="7113"/>
                    </a:lnTo>
                    <a:lnTo>
                      <a:pt x="10034" y="6674"/>
                    </a:lnTo>
                    <a:lnTo>
                      <a:pt x="10156" y="6187"/>
                    </a:lnTo>
                    <a:lnTo>
                      <a:pt x="10229" y="5676"/>
                    </a:lnTo>
                    <a:lnTo>
                      <a:pt x="10253" y="5408"/>
                    </a:lnTo>
                    <a:lnTo>
                      <a:pt x="10278" y="5140"/>
                    </a:lnTo>
                    <a:lnTo>
                      <a:pt x="10278" y="5140"/>
                    </a:lnTo>
                    <a:lnTo>
                      <a:pt x="10229" y="4604"/>
                    </a:lnTo>
                    <a:lnTo>
                      <a:pt x="10156" y="4093"/>
                    </a:lnTo>
                    <a:lnTo>
                      <a:pt x="10034" y="3605"/>
                    </a:lnTo>
                    <a:lnTo>
                      <a:pt x="9864" y="3143"/>
                    </a:lnTo>
                    <a:lnTo>
                      <a:pt x="9645" y="2680"/>
                    </a:lnTo>
                    <a:lnTo>
                      <a:pt x="9401" y="2266"/>
                    </a:lnTo>
                    <a:lnTo>
                      <a:pt x="9084" y="1876"/>
                    </a:lnTo>
                    <a:lnTo>
                      <a:pt x="8768" y="1511"/>
                    </a:lnTo>
                    <a:lnTo>
                      <a:pt x="8402" y="1170"/>
                    </a:lnTo>
                    <a:lnTo>
                      <a:pt x="8013" y="878"/>
                    </a:lnTo>
                    <a:lnTo>
                      <a:pt x="7574" y="634"/>
                    </a:lnTo>
                    <a:lnTo>
                      <a:pt x="7136" y="415"/>
                    </a:lnTo>
                    <a:lnTo>
                      <a:pt x="6673" y="244"/>
                    </a:lnTo>
                    <a:lnTo>
                      <a:pt x="6162" y="98"/>
                    </a:lnTo>
                    <a:lnTo>
                      <a:pt x="5675" y="25"/>
                    </a:lnTo>
                    <a:lnTo>
                      <a:pt x="5139" y="1"/>
                    </a:lnTo>
                    <a:lnTo>
                      <a:pt x="5139" y="1"/>
                    </a:lnTo>
                    <a:lnTo>
                      <a:pt x="4603" y="25"/>
                    </a:lnTo>
                    <a:lnTo>
                      <a:pt x="4116" y="98"/>
                    </a:lnTo>
                    <a:lnTo>
                      <a:pt x="3605" y="244"/>
                    </a:lnTo>
                    <a:lnTo>
                      <a:pt x="3142" y="415"/>
                    </a:lnTo>
                    <a:lnTo>
                      <a:pt x="2703" y="634"/>
                    </a:lnTo>
                    <a:lnTo>
                      <a:pt x="2265" y="878"/>
                    </a:lnTo>
                    <a:lnTo>
                      <a:pt x="1875" y="1170"/>
                    </a:lnTo>
                    <a:lnTo>
                      <a:pt x="1510" y="1511"/>
                    </a:lnTo>
                    <a:lnTo>
                      <a:pt x="1193" y="1876"/>
                    </a:lnTo>
                    <a:lnTo>
                      <a:pt x="877" y="2266"/>
                    </a:lnTo>
                    <a:lnTo>
                      <a:pt x="633" y="2680"/>
                    </a:lnTo>
                    <a:lnTo>
                      <a:pt x="414" y="3143"/>
                    </a:lnTo>
                    <a:lnTo>
                      <a:pt x="244" y="3605"/>
                    </a:lnTo>
                    <a:lnTo>
                      <a:pt x="122" y="4093"/>
                    </a:lnTo>
                    <a:lnTo>
                      <a:pt x="49" y="4604"/>
                    </a:lnTo>
                    <a:lnTo>
                      <a:pt x="0" y="5140"/>
                    </a:lnTo>
                    <a:lnTo>
                      <a:pt x="0" y="5140"/>
                    </a:lnTo>
                    <a:lnTo>
                      <a:pt x="24" y="5408"/>
                    </a:lnTo>
                    <a:lnTo>
                      <a:pt x="49" y="5676"/>
                    </a:lnTo>
                    <a:lnTo>
                      <a:pt x="122" y="6187"/>
                    </a:lnTo>
                    <a:lnTo>
                      <a:pt x="244" y="6674"/>
                    </a:lnTo>
                    <a:lnTo>
                      <a:pt x="414" y="7113"/>
                    </a:lnTo>
                    <a:lnTo>
                      <a:pt x="633" y="7551"/>
                    </a:lnTo>
                    <a:lnTo>
                      <a:pt x="852" y="7941"/>
                    </a:lnTo>
                    <a:lnTo>
                      <a:pt x="1096" y="8330"/>
                    </a:lnTo>
                    <a:lnTo>
                      <a:pt x="1364" y="8720"/>
                    </a:lnTo>
                    <a:lnTo>
                      <a:pt x="1900" y="9499"/>
                    </a:lnTo>
                    <a:lnTo>
                      <a:pt x="2143" y="9913"/>
                    </a:lnTo>
                    <a:lnTo>
                      <a:pt x="2387" y="10327"/>
                    </a:lnTo>
                    <a:lnTo>
                      <a:pt x="2606" y="10766"/>
                    </a:lnTo>
                    <a:lnTo>
                      <a:pt x="2801" y="11253"/>
                    </a:lnTo>
                    <a:lnTo>
                      <a:pt x="2971" y="11764"/>
                    </a:lnTo>
                    <a:lnTo>
                      <a:pt x="3093" y="12300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" name="Shape 827"/>
              <p:cNvSpPr/>
              <p:nvPr/>
            </p:nvSpPr>
            <p:spPr>
              <a:xfrm>
                <a:off x="68738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1"/>
                    </a:moveTo>
                    <a:lnTo>
                      <a:pt x="1413" y="1"/>
                    </a:lnTo>
                    <a:lnTo>
                      <a:pt x="829" y="2850"/>
                    </a:lnTo>
                    <a:lnTo>
                      <a:pt x="1" y="6674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" name="Shape 828"/>
              <p:cNvSpPr/>
              <p:nvPr/>
            </p:nvSpPr>
            <p:spPr>
              <a:xfrm>
                <a:off x="6801975" y="2453200"/>
                <a:ext cx="90150" cy="19500"/>
              </a:xfrm>
              <a:custGeom>
                <a:avLst/>
                <a:gdLst/>
                <a:ahLst/>
                <a:cxnLst/>
                <a:rect l="0" t="0" r="0" b="0"/>
                <a:pathLst>
                  <a:path w="3606" h="780" fill="none" extrusionOk="0">
                    <a:moveTo>
                      <a:pt x="1" y="73"/>
                    </a:moveTo>
                    <a:lnTo>
                      <a:pt x="829" y="780"/>
                    </a:lnTo>
                    <a:lnTo>
                      <a:pt x="1657" y="73"/>
                    </a:lnTo>
                    <a:lnTo>
                      <a:pt x="1657" y="73"/>
                    </a:lnTo>
                    <a:lnTo>
                      <a:pt x="1730" y="25"/>
                    </a:lnTo>
                    <a:lnTo>
                      <a:pt x="1803" y="0"/>
                    </a:lnTo>
                    <a:lnTo>
                      <a:pt x="1876" y="25"/>
                    </a:lnTo>
                    <a:lnTo>
                      <a:pt x="1949" y="73"/>
                    </a:lnTo>
                    <a:lnTo>
                      <a:pt x="2777" y="780"/>
                    </a:lnTo>
                    <a:lnTo>
                      <a:pt x="3605" y="73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" name="Shape 829"/>
              <p:cNvSpPr/>
              <p:nvPr/>
            </p:nvSpPr>
            <p:spPr>
              <a:xfrm>
                <a:off x="6795900" y="2628550"/>
                <a:ext cx="10230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" fill="none" extrusionOk="0">
                    <a:moveTo>
                      <a:pt x="0" y="1"/>
                    </a:moveTo>
                    <a:lnTo>
                      <a:pt x="4092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792643" y="577012"/>
              <a:ext cx="21602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999999"/>
                </a:buClr>
                <a:buSzPct val="100000"/>
              </a:pPr>
              <a:r>
                <a:rPr lang="en-US" sz="1600" b="1" smtClean="0">
                  <a:solidFill>
                    <a:srgbClr val="999999"/>
                  </a:solidFill>
                  <a:latin typeface="Calibri" pitchFamily="34" charset="0"/>
                  <a:ea typeface="Montserrat"/>
                  <a:cs typeface="Calibri" pitchFamily="34" charset="0"/>
                  <a:sym typeface="Montserrat"/>
                </a:rPr>
                <a:t>DOCUMENTATION</a:t>
              </a:r>
              <a:endParaRPr lang="ru-RU" sz="1600" b="1">
                <a:solidFill>
                  <a:srgbClr val="999999"/>
                </a:solidFill>
                <a:latin typeface="Calibri" pitchFamily="34" charset="0"/>
                <a:ea typeface="Montserrat"/>
                <a:cs typeface="Calibri" pitchFamily="34" charset="0"/>
                <a:sym typeface="Montserrat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792642" y="823813"/>
              <a:ext cx="6916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http://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developer.android.com/intl/ru/reference/android/widget/TextView.html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</a:rPr>
                <a:t> </a:t>
              </a:r>
              <a:endParaRPr lang="ru-RU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6169288" y="489800"/>
            <a:ext cx="207512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6262604" y="838975"/>
            <a:ext cx="1888500" cy="33561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838309" y="1347614"/>
            <a:ext cx="3148199" cy="485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BUTTON</a:t>
            </a:r>
            <a:r>
              <a:rPr lang="en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" smtClean="0">
                <a:latin typeface="Calibri" pitchFamily="34" charset="0"/>
                <a:cs typeface="Calibri" pitchFamily="34" charset="0"/>
              </a:rPr>
              <a:t/>
            </a:r>
            <a:br>
              <a:rPr lang="en" smtClean="0">
                <a:latin typeface="Calibri" pitchFamily="34" charset="0"/>
                <a:cs typeface="Calibri" pitchFamily="34" charset="0"/>
              </a:rPr>
            </a:br>
            <a:r>
              <a:rPr lang="en" sz="2000" smtClean="0">
                <a:latin typeface="Calibri" pitchFamily="34" charset="0"/>
                <a:cs typeface="Calibri" pitchFamily="34" charset="0"/>
              </a:rPr>
              <a:t>EXAMPLE</a:t>
            </a:r>
            <a:endParaRPr lang="en" sz="20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179512" y="2067694"/>
            <a:ext cx="5016173" cy="2255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140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4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Button</a:t>
            </a:r>
            <a:br>
              <a:rPr lang="en-US" sz="14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:layout_margin=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"32dp"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:padding=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"16dp"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:textSize=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"20sp"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"Click me!"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:textStyle=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"bold"</a:t>
            </a:r>
            <a:r>
              <a:rPr lang="en-US" sz="1400">
                <a:latin typeface="Courier New" pitchFamily="49" charset="0"/>
                <a:cs typeface="Courier New" pitchFamily="49" charset="0"/>
              </a:rPr>
              <a:t>/&gt;</a:t>
            </a:r>
            <a:endParaRPr lang="en" sz="140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96" name="Shape 396"/>
          <p:cNvSpPr/>
          <p:nvPr/>
        </p:nvSpPr>
        <p:spPr>
          <a:xfrm>
            <a:off x="512260" y="1175690"/>
            <a:ext cx="280383" cy="485680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Группа 8"/>
          <p:cNvGrpSpPr/>
          <p:nvPr/>
        </p:nvGrpSpPr>
        <p:grpSpPr>
          <a:xfrm>
            <a:off x="512260" y="4515575"/>
            <a:ext cx="7164782" cy="554578"/>
            <a:chOff x="544468" y="577012"/>
            <a:chExt cx="7164782" cy="554578"/>
          </a:xfrm>
        </p:grpSpPr>
        <p:grpSp>
          <p:nvGrpSpPr>
            <p:cNvPr id="10" name="Shape 821"/>
            <p:cNvGrpSpPr/>
            <p:nvPr/>
          </p:nvGrpSpPr>
          <p:grpSpPr>
            <a:xfrm>
              <a:off x="544468" y="667776"/>
              <a:ext cx="215966" cy="342398"/>
              <a:chOff x="6718575" y="2318625"/>
              <a:chExt cx="256950" cy="407375"/>
            </a:xfrm>
          </p:grpSpPr>
          <p:sp>
            <p:nvSpPr>
              <p:cNvPr id="13" name="Shape 822"/>
              <p:cNvSpPr/>
              <p:nvPr/>
            </p:nvSpPr>
            <p:spPr>
              <a:xfrm>
                <a:off x="6795900" y="2673600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2"/>
                    </a:moveTo>
                    <a:lnTo>
                      <a:pt x="4092" y="1"/>
                    </a:lnTo>
                    <a:lnTo>
                      <a:pt x="0" y="1"/>
                    </a:lnTo>
                    <a:lnTo>
                      <a:pt x="0" y="902"/>
                    </a:lnTo>
                    <a:lnTo>
                      <a:pt x="4092" y="90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4" name="Shape 823"/>
              <p:cNvSpPr/>
              <p:nvPr/>
            </p:nvSpPr>
            <p:spPr>
              <a:xfrm>
                <a:off x="6795900" y="2650475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1"/>
                    </a:moveTo>
                    <a:lnTo>
                      <a:pt x="4092" y="0"/>
                    </a:lnTo>
                    <a:lnTo>
                      <a:pt x="0" y="0"/>
                    </a:lnTo>
                    <a:lnTo>
                      <a:pt x="0" y="901"/>
                    </a:lnTo>
                    <a:lnTo>
                      <a:pt x="4092" y="90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" name="Shape 824"/>
              <p:cNvSpPr/>
              <p:nvPr/>
            </p:nvSpPr>
            <p:spPr>
              <a:xfrm>
                <a:off x="6795900" y="2696125"/>
                <a:ext cx="102300" cy="2987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195" fill="none" extrusionOk="0">
                    <a:moveTo>
                      <a:pt x="0" y="1"/>
                    </a:moveTo>
                    <a:lnTo>
                      <a:pt x="0" y="171"/>
                    </a:lnTo>
                    <a:lnTo>
                      <a:pt x="0" y="171"/>
                    </a:lnTo>
                    <a:lnTo>
                      <a:pt x="24" y="318"/>
                    </a:lnTo>
                    <a:lnTo>
                      <a:pt x="98" y="464"/>
                    </a:lnTo>
                    <a:lnTo>
                      <a:pt x="195" y="585"/>
                    </a:lnTo>
                    <a:lnTo>
                      <a:pt x="341" y="659"/>
                    </a:lnTo>
                    <a:lnTo>
                      <a:pt x="1875" y="1170"/>
                    </a:lnTo>
                    <a:lnTo>
                      <a:pt x="1875" y="1170"/>
                    </a:lnTo>
                    <a:lnTo>
                      <a:pt x="2046" y="1194"/>
                    </a:lnTo>
                    <a:lnTo>
                      <a:pt x="2046" y="1194"/>
                    </a:lnTo>
                    <a:lnTo>
                      <a:pt x="2216" y="1170"/>
                    </a:lnTo>
                    <a:lnTo>
                      <a:pt x="3751" y="659"/>
                    </a:lnTo>
                    <a:lnTo>
                      <a:pt x="3751" y="659"/>
                    </a:lnTo>
                    <a:lnTo>
                      <a:pt x="3897" y="585"/>
                    </a:lnTo>
                    <a:lnTo>
                      <a:pt x="3994" y="464"/>
                    </a:lnTo>
                    <a:lnTo>
                      <a:pt x="4067" y="318"/>
                    </a:lnTo>
                    <a:lnTo>
                      <a:pt x="4092" y="171"/>
                    </a:lnTo>
                    <a:lnTo>
                      <a:pt x="4092" y="1"/>
                    </a:lnTo>
                    <a:lnTo>
                      <a:pt x="0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" name="Shape 825"/>
              <p:cNvSpPr/>
              <p:nvPr/>
            </p:nvSpPr>
            <p:spPr>
              <a:xfrm>
                <a:off x="67849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6674"/>
                    </a:moveTo>
                    <a:lnTo>
                      <a:pt x="1413" y="6674"/>
                    </a:lnTo>
                    <a:lnTo>
                      <a:pt x="585" y="2850"/>
                    </a:lnTo>
                    <a:lnTo>
                      <a:pt x="1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" name="Shape 826"/>
              <p:cNvSpPr/>
              <p:nvPr/>
            </p:nvSpPr>
            <p:spPr>
              <a:xfrm>
                <a:off x="6718575" y="2318625"/>
                <a:ext cx="256950" cy="307525"/>
              </a:xfrm>
              <a:custGeom>
                <a:avLst/>
                <a:gdLst/>
                <a:ahLst/>
                <a:cxnLst/>
                <a:rect l="0" t="0" r="0" b="0"/>
                <a:pathLst>
                  <a:path w="10278" h="12301" fill="none" extrusionOk="0">
                    <a:moveTo>
                      <a:pt x="7185" y="12300"/>
                    </a:moveTo>
                    <a:lnTo>
                      <a:pt x="7185" y="12300"/>
                    </a:lnTo>
                    <a:lnTo>
                      <a:pt x="7307" y="11764"/>
                    </a:lnTo>
                    <a:lnTo>
                      <a:pt x="7477" y="11253"/>
                    </a:lnTo>
                    <a:lnTo>
                      <a:pt x="7672" y="10766"/>
                    </a:lnTo>
                    <a:lnTo>
                      <a:pt x="7891" y="10327"/>
                    </a:lnTo>
                    <a:lnTo>
                      <a:pt x="8135" y="9913"/>
                    </a:lnTo>
                    <a:lnTo>
                      <a:pt x="8378" y="9499"/>
                    </a:lnTo>
                    <a:lnTo>
                      <a:pt x="8914" y="8720"/>
                    </a:lnTo>
                    <a:lnTo>
                      <a:pt x="9182" y="8330"/>
                    </a:lnTo>
                    <a:lnTo>
                      <a:pt x="9425" y="7941"/>
                    </a:lnTo>
                    <a:lnTo>
                      <a:pt x="9645" y="7551"/>
                    </a:lnTo>
                    <a:lnTo>
                      <a:pt x="9864" y="7113"/>
                    </a:lnTo>
                    <a:lnTo>
                      <a:pt x="10034" y="6674"/>
                    </a:lnTo>
                    <a:lnTo>
                      <a:pt x="10156" y="6187"/>
                    </a:lnTo>
                    <a:lnTo>
                      <a:pt x="10229" y="5676"/>
                    </a:lnTo>
                    <a:lnTo>
                      <a:pt x="10253" y="5408"/>
                    </a:lnTo>
                    <a:lnTo>
                      <a:pt x="10278" y="5140"/>
                    </a:lnTo>
                    <a:lnTo>
                      <a:pt x="10278" y="5140"/>
                    </a:lnTo>
                    <a:lnTo>
                      <a:pt x="10229" y="4604"/>
                    </a:lnTo>
                    <a:lnTo>
                      <a:pt x="10156" y="4093"/>
                    </a:lnTo>
                    <a:lnTo>
                      <a:pt x="10034" y="3605"/>
                    </a:lnTo>
                    <a:lnTo>
                      <a:pt x="9864" y="3143"/>
                    </a:lnTo>
                    <a:lnTo>
                      <a:pt x="9645" y="2680"/>
                    </a:lnTo>
                    <a:lnTo>
                      <a:pt x="9401" y="2266"/>
                    </a:lnTo>
                    <a:lnTo>
                      <a:pt x="9084" y="1876"/>
                    </a:lnTo>
                    <a:lnTo>
                      <a:pt x="8768" y="1511"/>
                    </a:lnTo>
                    <a:lnTo>
                      <a:pt x="8402" y="1170"/>
                    </a:lnTo>
                    <a:lnTo>
                      <a:pt x="8013" y="878"/>
                    </a:lnTo>
                    <a:lnTo>
                      <a:pt x="7574" y="634"/>
                    </a:lnTo>
                    <a:lnTo>
                      <a:pt x="7136" y="415"/>
                    </a:lnTo>
                    <a:lnTo>
                      <a:pt x="6673" y="244"/>
                    </a:lnTo>
                    <a:lnTo>
                      <a:pt x="6162" y="98"/>
                    </a:lnTo>
                    <a:lnTo>
                      <a:pt x="5675" y="25"/>
                    </a:lnTo>
                    <a:lnTo>
                      <a:pt x="5139" y="1"/>
                    </a:lnTo>
                    <a:lnTo>
                      <a:pt x="5139" y="1"/>
                    </a:lnTo>
                    <a:lnTo>
                      <a:pt x="4603" y="25"/>
                    </a:lnTo>
                    <a:lnTo>
                      <a:pt x="4116" y="98"/>
                    </a:lnTo>
                    <a:lnTo>
                      <a:pt x="3605" y="244"/>
                    </a:lnTo>
                    <a:lnTo>
                      <a:pt x="3142" y="415"/>
                    </a:lnTo>
                    <a:lnTo>
                      <a:pt x="2703" y="634"/>
                    </a:lnTo>
                    <a:lnTo>
                      <a:pt x="2265" y="878"/>
                    </a:lnTo>
                    <a:lnTo>
                      <a:pt x="1875" y="1170"/>
                    </a:lnTo>
                    <a:lnTo>
                      <a:pt x="1510" y="1511"/>
                    </a:lnTo>
                    <a:lnTo>
                      <a:pt x="1193" y="1876"/>
                    </a:lnTo>
                    <a:lnTo>
                      <a:pt x="877" y="2266"/>
                    </a:lnTo>
                    <a:lnTo>
                      <a:pt x="633" y="2680"/>
                    </a:lnTo>
                    <a:lnTo>
                      <a:pt x="414" y="3143"/>
                    </a:lnTo>
                    <a:lnTo>
                      <a:pt x="244" y="3605"/>
                    </a:lnTo>
                    <a:lnTo>
                      <a:pt x="122" y="4093"/>
                    </a:lnTo>
                    <a:lnTo>
                      <a:pt x="49" y="4604"/>
                    </a:lnTo>
                    <a:lnTo>
                      <a:pt x="0" y="5140"/>
                    </a:lnTo>
                    <a:lnTo>
                      <a:pt x="0" y="5140"/>
                    </a:lnTo>
                    <a:lnTo>
                      <a:pt x="24" y="5408"/>
                    </a:lnTo>
                    <a:lnTo>
                      <a:pt x="49" y="5676"/>
                    </a:lnTo>
                    <a:lnTo>
                      <a:pt x="122" y="6187"/>
                    </a:lnTo>
                    <a:lnTo>
                      <a:pt x="244" y="6674"/>
                    </a:lnTo>
                    <a:lnTo>
                      <a:pt x="414" y="7113"/>
                    </a:lnTo>
                    <a:lnTo>
                      <a:pt x="633" y="7551"/>
                    </a:lnTo>
                    <a:lnTo>
                      <a:pt x="852" y="7941"/>
                    </a:lnTo>
                    <a:lnTo>
                      <a:pt x="1096" y="8330"/>
                    </a:lnTo>
                    <a:lnTo>
                      <a:pt x="1364" y="8720"/>
                    </a:lnTo>
                    <a:lnTo>
                      <a:pt x="1900" y="9499"/>
                    </a:lnTo>
                    <a:lnTo>
                      <a:pt x="2143" y="9913"/>
                    </a:lnTo>
                    <a:lnTo>
                      <a:pt x="2387" y="10327"/>
                    </a:lnTo>
                    <a:lnTo>
                      <a:pt x="2606" y="10766"/>
                    </a:lnTo>
                    <a:lnTo>
                      <a:pt x="2801" y="11253"/>
                    </a:lnTo>
                    <a:lnTo>
                      <a:pt x="2971" y="11764"/>
                    </a:lnTo>
                    <a:lnTo>
                      <a:pt x="3093" y="12300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" name="Shape 827"/>
              <p:cNvSpPr/>
              <p:nvPr/>
            </p:nvSpPr>
            <p:spPr>
              <a:xfrm>
                <a:off x="68738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1"/>
                    </a:moveTo>
                    <a:lnTo>
                      <a:pt x="1413" y="1"/>
                    </a:lnTo>
                    <a:lnTo>
                      <a:pt x="829" y="2850"/>
                    </a:lnTo>
                    <a:lnTo>
                      <a:pt x="1" y="6674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" name="Shape 828"/>
              <p:cNvSpPr/>
              <p:nvPr/>
            </p:nvSpPr>
            <p:spPr>
              <a:xfrm>
                <a:off x="6801975" y="2453200"/>
                <a:ext cx="90150" cy="19500"/>
              </a:xfrm>
              <a:custGeom>
                <a:avLst/>
                <a:gdLst/>
                <a:ahLst/>
                <a:cxnLst/>
                <a:rect l="0" t="0" r="0" b="0"/>
                <a:pathLst>
                  <a:path w="3606" h="780" fill="none" extrusionOk="0">
                    <a:moveTo>
                      <a:pt x="1" y="73"/>
                    </a:moveTo>
                    <a:lnTo>
                      <a:pt x="829" y="780"/>
                    </a:lnTo>
                    <a:lnTo>
                      <a:pt x="1657" y="73"/>
                    </a:lnTo>
                    <a:lnTo>
                      <a:pt x="1657" y="73"/>
                    </a:lnTo>
                    <a:lnTo>
                      <a:pt x="1730" y="25"/>
                    </a:lnTo>
                    <a:lnTo>
                      <a:pt x="1803" y="0"/>
                    </a:lnTo>
                    <a:lnTo>
                      <a:pt x="1876" y="25"/>
                    </a:lnTo>
                    <a:lnTo>
                      <a:pt x="1949" y="73"/>
                    </a:lnTo>
                    <a:lnTo>
                      <a:pt x="2777" y="780"/>
                    </a:lnTo>
                    <a:lnTo>
                      <a:pt x="3605" y="73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0" name="Shape 829"/>
              <p:cNvSpPr/>
              <p:nvPr/>
            </p:nvSpPr>
            <p:spPr>
              <a:xfrm>
                <a:off x="6795900" y="2628550"/>
                <a:ext cx="10230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" fill="none" extrusionOk="0">
                    <a:moveTo>
                      <a:pt x="0" y="1"/>
                    </a:moveTo>
                    <a:lnTo>
                      <a:pt x="4092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792643" y="577012"/>
              <a:ext cx="21602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999999"/>
                </a:buClr>
                <a:buSzPct val="100000"/>
              </a:pPr>
              <a:r>
                <a:rPr lang="en-US" sz="1600" b="1" smtClean="0">
                  <a:solidFill>
                    <a:srgbClr val="999999"/>
                  </a:solidFill>
                  <a:latin typeface="Calibri" pitchFamily="34" charset="0"/>
                  <a:ea typeface="Montserrat"/>
                  <a:cs typeface="Calibri" pitchFamily="34" charset="0"/>
                  <a:sym typeface="Montserrat"/>
                </a:rPr>
                <a:t>DOCUMENTATION</a:t>
              </a:r>
              <a:endParaRPr lang="ru-RU" sz="1600" b="1">
                <a:solidFill>
                  <a:srgbClr val="999999"/>
                </a:solidFill>
                <a:latin typeface="Calibri" pitchFamily="34" charset="0"/>
                <a:ea typeface="Montserrat"/>
                <a:cs typeface="Calibri" pitchFamily="34" charset="0"/>
                <a:sym typeface="Montserra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92642" y="823813"/>
              <a:ext cx="6916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http://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developer.android.com/intl/ru/reference/android/widget/Button.html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</a:rPr>
                <a:t> </a:t>
              </a:r>
              <a:endParaRPr lang="ru-RU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635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6169288" y="489800"/>
            <a:ext cx="207512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6262604" y="838975"/>
            <a:ext cx="1888500" cy="33561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838309" y="1519538"/>
            <a:ext cx="3148199" cy="485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IMAGE VIEW</a:t>
            </a:r>
            <a:r>
              <a:rPr lang="en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" smtClean="0">
                <a:latin typeface="Calibri" pitchFamily="34" charset="0"/>
                <a:cs typeface="Calibri" pitchFamily="34" charset="0"/>
              </a:rPr>
              <a:t/>
            </a:r>
            <a:br>
              <a:rPr lang="en" smtClean="0">
                <a:latin typeface="Calibri" pitchFamily="34" charset="0"/>
                <a:cs typeface="Calibri" pitchFamily="34" charset="0"/>
              </a:rPr>
            </a:br>
            <a:r>
              <a:rPr lang="en" sz="2000" smtClean="0">
                <a:latin typeface="Calibri" pitchFamily="34" charset="0"/>
                <a:cs typeface="Calibri" pitchFamily="34" charset="0"/>
              </a:rPr>
              <a:t>EXAMPLE</a:t>
            </a:r>
            <a:endParaRPr lang="en" sz="20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251520" y="2216166"/>
            <a:ext cx="5016173" cy="2255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140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4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ImageView</a:t>
            </a:r>
            <a:br>
              <a:rPr lang="en-US" sz="14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android:text="This is an Image View"</a:t>
            </a:r>
            <a:br>
              <a:rPr lang="en-US" sz="1400" b="1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:src=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"@drawable/image"</a:t>
            </a:r>
            <a:b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:scaleType=</a:t>
            </a:r>
            <a:r>
              <a:rPr 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"center"</a:t>
            </a:r>
            <a:r>
              <a:rPr lang="en-US" sz="1400">
                <a:latin typeface="Courier New" pitchFamily="49" charset="0"/>
                <a:cs typeface="Courier New" pitchFamily="49" charset="0"/>
              </a:rPr>
              <a:t>/&gt;</a:t>
            </a:r>
            <a:endParaRPr lang="en" sz="140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96" name="Shape 396"/>
          <p:cNvSpPr/>
          <p:nvPr/>
        </p:nvSpPr>
        <p:spPr>
          <a:xfrm>
            <a:off x="512260" y="1347614"/>
            <a:ext cx="280383" cy="485680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Группа 8"/>
          <p:cNvGrpSpPr/>
          <p:nvPr/>
        </p:nvGrpSpPr>
        <p:grpSpPr>
          <a:xfrm>
            <a:off x="512260" y="4515575"/>
            <a:ext cx="7164782" cy="554578"/>
            <a:chOff x="544468" y="577012"/>
            <a:chExt cx="7164782" cy="554578"/>
          </a:xfrm>
        </p:grpSpPr>
        <p:grpSp>
          <p:nvGrpSpPr>
            <p:cNvPr id="10" name="Shape 821"/>
            <p:cNvGrpSpPr/>
            <p:nvPr/>
          </p:nvGrpSpPr>
          <p:grpSpPr>
            <a:xfrm>
              <a:off x="544468" y="667776"/>
              <a:ext cx="215966" cy="342398"/>
              <a:chOff x="6718575" y="2318625"/>
              <a:chExt cx="256950" cy="407375"/>
            </a:xfrm>
          </p:grpSpPr>
          <p:sp>
            <p:nvSpPr>
              <p:cNvPr id="13" name="Shape 822"/>
              <p:cNvSpPr/>
              <p:nvPr/>
            </p:nvSpPr>
            <p:spPr>
              <a:xfrm>
                <a:off x="6795900" y="2673600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2"/>
                    </a:moveTo>
                    <a:lnTo>
                      <a:pt x="4092" y="1"/>
                    </a:lnTo>
                    <a:lnTo>
                      <a:pt x="0" y="1"/>
                    </a:lnTo>
                    <a:lnTo>
                      <a:pt x="0" y="902"/>
                    </a:lnTo>
                    <a:lnTo>
                      <a:pt x="4092" y="90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4" name="Shape 823"/>
              <p:cNvSpPr/>
              <p:nvPr/>
            </p:nvSpPr>
            <p:spPr>
              <a:xfrm>
                <a:off x="6795900" y="2650475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1"/>
                    </a:moveTo>
                    <a:lnTo>
                      <a:pt x="4092" y="0"/>
                    </a:lnTo>
                    <a:lnTo>
                      <a:pt x="0" y="0"/>
                    </a:lnTo>
                    <a:lnTo>
                      <a:pt x="0" y="901"/>
                    </a:lnTo>
                    <a:lnTo>
                      <a:pt x="4092" y="90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" name="Shape 824"/>
              <p:cNvSpPr/>
              <p:nvPr/>
            </p:nvSpPr>
            <p:spPr>
              <a:xfrm>
                <a:off x="6795900" y="2696125"/>
                <a:ext cx="102300" cy="2987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195" fill="none" extrusionOk="0">
                    <a:moveTo>
                      <a:pt x="0" y="1"/>
                    </a:moveTo>
                    <a:lnTo>
                      <a:pt x="0" y="171"/>
                    </a:lnTo>
                    <a:lnTo>
                      <a:pt x="0" y="171"/>
                    </a:lnTo>
                    <a:lnTo>
                      <a:pt x="24" y="318"/>
                    </a:lnTo>
                    <a:lnTo>
                      <a:pt x="98" y="464"/>
                    </a:lnTo>
                    <a:lnTo>
                      <a:pt x="195" y="585"/>
                    </a:lnTo>
                    <a:lnTo>
                      <a:pt x="341" y="659"/>
                    </a:lnTo>
                    <a:lnTo>
                      <a:pt x="1875" y="1170"/>
                    </a:lnTo>
                    <a:lnTo>
                      <a:pt x="1875" y="1170"/>
                    </a:lnTo>
                    <a:lnTo>
                      <a:pt x="2046" y="1194"/>
                    </a:lnTo>
                    <a:lnTo>
                      <a:pt x="2046" y="1194"/>
                    </a:lnTo>
                    <a:lnTo>
                      <a:pt x="2216" y="1170"/>
                    </a:lnTo>
                    <a:lnTo>
                      <a:pt x="3751" y="659"/>
                    </a:lnTo>
                    <a:lnTo>
                      <a:pt x="3751" y="659"/>
                    </a:lnTo>
                    <a:lnTo>
                      <a:pt x="3897" y="585"/>
                    </a:lnTo>
                    <a:lnTo>
                      <a:pt x="3994" y="464"/>
                    </a:lnTo>
                    <a:lnTo>
                      <a:pt x="4067" y="318"/>
                    </a:lnTo>
                    <a:lnTo>
                      <a:pt x="4092" y="171"/>
                    </a:lnTo>
                    <a:lnTo>
                      <a:pt x="4092" y="1"/>
                    </a:lnTo>
                    <a:lnTo>
                      <a:pt x="0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" name="Shape 825"/>
              <p:cNvSpPr/>
              <p:nvPr/>
            </p:nvSpPr>
            <p:spPr>
              <a:xfrm>
                <a:off x="67849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6674"/>
                    </a:moveTo>
                    <a:lnTo>
                      <a:pt x="1413" y="6674"/>
                    </a:lnTo>
                    <a:lnTo>
                      <a:pt x="585" y="2850"/>
                    </a:lnTo>
                    <a:lnTo>
                      <a:pt x="1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" name="Shape 826"/>
              <p:cNvSpPr/>
              <p:nvPr/>
            </p:nvSpPr>
            <p:spPr>
              <a:xfrm>
                <a:off x="6718575" y="2318625"/>
                <a:ext cx="256950" cy="307525"/>
              </a:xfrm>
              <a:custGeom>
                <a:avLst/>
                <a:gdLst/>
                <a:ahLst/>
                <a:cxnLst/>
                <a:rect l="0" t="0" r="0" b="0"/>
                <a:pathLst>
                  <a:path w="10278" h="12301" fill="none" extrusionOk="0">
                    <a:moveTo>
                      <a:pt x="7185" y="12300"/>
                    </a:moveTo>
                    <a:lnTo>
                      <a:pt x="7185" y="12300"/>
                    </a:lnTo>
                    <a:lnTo>
                      <a:pt x="7307" y="11764"/>
                    </a:lnTo>
                    <a:lnTo>
                      <a:pt x="7477" y="11253"/>
                    </a:lnTo>
                    <a:lnTo>
                      <a:pt x="7672" y="10766"/>
                    </a:lnTo>
                    <a:lnTo>
                      <a:pt x="7891" y="10327"/>
                    </a:lnTo>
                    <a:lnTo>
                      <a:pt x="8135" y="9913"/>
                    </a:lnTo>
                    <a:lnTo>
                      <a:pt x="8378" y="9499"/>
                    </a:lnTo>
                    <a:lnTo>
                      <a:pt x="8914" y="8720"/>
                    </a:lnTo>
                    <a:lnTo>
                      <a:pt x="9182" y="8330"/>
                    </a:lnTo>
                    <a:lnTo>
                      <a:pt x="9425" y="7941"/>
                    </a:lnTo>
                    <a:lnTo>
                      <a:pt x="9645" y="7551"/>
                    </a:lnTo>
                    <a:lnTo>
                      <a:pt x="9864" y="7113"/>
                    </a:lnTo>
                    <a:lnTo>
                      <a:pt x="10034" y="6674"/>
                    </a:lnTo>
                    <a:lnTo>
                      <a:pt x="10156" y="6187"/>
                    </a:lnTo>
                    <a:lnTo>
                      <a:pt x="10229" y="5676"/>
                    </a:lnTo>
                    <a:lnTo>
                      <a:pt x="10253" y="5408"/>
                    </a:lnTo>
                    <a:lnTo>
                      <a:pt x="10278" y="5140"/>
                    </a:lnTo>
                    <a:lnTo>
                      <a:pt x="10278" y="5140"/>
                    </a:lnTo>
                    <a:lnTo>
                      <a:pt x="10229" y="4604"/>
                    </a:lnTo>
                    <a:lnTo>
                      <a:pt x="10156" y="4093"/>
                    </a:lnTo>
                    <a:lnTo>
                      <a:pt x="10034" y="3605"/>
                    </a:lnTo>
                    <a:lnTo>
                      <a:pt x="9864" y="3143"/>
                    </a:lnTo>
                    <a:lnTo>
                      <a:pt x="9645" y="2680"/>
                    </a:lnTo>
                    <a:lnTo>
                      <a:pt x="9401" y="2266"/>
                    </a:lnTo>
                    <a:lnTo>
                      <a:pt x="9084" y="1876"/>
                    </a:lnTo>
                    <a:lnTo>
                      <a:pt x="8768" y="1511"/>
                    </a:lnTo>
                    <a:lnTo>
                      <a:pt x="8402" y="1170"/>
                    </a:lnTo>
                    <a:lnTo>
                      <a:pt x="8013" y="878"/>
                    </a:lnTo>
                    <a:lnTo>
                      <a:pt x="7574" y="634"/>
                    </a:lnTo>
                    <a:lnTo>
                      <a:pt x="7136" y="415"/>
                    </a:lnTo>
                    <a:lnTo>
                      <a:pt x="6673" y="244"/>
                    </a:lnTo>
                    <a:lnTo>
                      <a:pt x="6162" y="98"/>
                    </a:lnTo>
                    <a:lnTo>
                      <a:pt x="5675" y="25"/>
                    </a:lnTo>
                    <a:lnTo>
                      <a:pt x="5139" y="1"/>
                    </a:lnTo>
                    <a:lnTo>
                      <a:pt x="5139" y="1"/>
                    </a:lnTo>
                    <a:lnTo>
                      <a:pt x="4603" y="25"/>
                    </a:lnTo>
                    <a:lnTo>
                      <a:pt x="4116" y="98"/>
                    </a:lnTo>
                    <a:lnTo>
                      <a:pt x="3605" y="244"/>
                    </a:lnTo>
                    <a:lnTo>
                      <a:pt x="3142" y="415"/>
                    </a:lnTo>
                    <a:lnTo>
                      <a:pt x="2703" y="634"/>
                    </a:lnTo>
                    <a:lnTo>
                      <a:pt x="2265" y="878"/>
                    </a:lnTo>
                    <a:lnTo>
                      <a:pt x="1875" y="1170"/>
                    </a:lnTo>
                    <a:lnTo>
                      <a:pt x="1510" y="1511"/>
                    </a:lnTo>
                    <a:lnTo>
                      <a:pt x="1193" y="1876"/>
                    </a:lnTo>
                    <a:lnTo>
                      <a:pt x="877" y="2266"/>
                    </a:lnTo>
                    <a:lnTo>
                      <a:pt x="633" y="2680"/>
                    </a:lnTo>
                    <a:lnTo>
                      <a:pt x="414" y="3143"/>
                    </a:lnTo>
                    <a:lnTo>
                      <a:pt x="244" y="3605"/>
                    </a:lnTo>
                    <a:lnTo>
                      <a:pt x="122" y="4093"/>
                    </a:lnTo>
                    <a:lnTo>
                      <a:pt x="49" y="4604"/>
                    </a:lnTo>
                    <a:lnTo>
                      <a:pt x="0" y="5140"/>
                    </a:lnTo>
                    <a:lnTo>
                      <a:pt x="0" y="5140"/>
                    </a:lnTo>
                    <a:lnTo>
                      <a:pt x="24" y="5408"/>
                    </a:lnTo>
                    <a:lnTo>
                      <a:pt x="49" y="5676"/>
                    </a:lnTo>
                    <a:lnTo>
                      <a:pt x="122" y="6187"/>
                    </a:lnTo>
                    <a:lnTo>
                      <a:pt x="244" y="6674"/>
                    </a:lnTo>
                    <a:lnTo>
                      <a:pt x="414" y="7113"/>
                    </a:lnTo>
                    <a:lnTo>
                      <a:pt x="633" y="7551"/>
                    </a:lnTo>
                    <a:lnTo>
                      <a:pt x="852" y="7941"/>
                    </a:lnTo>
                    <a:lnTo>
                      <a:pt x="1096" y="8330"/>
                    </a:lnTo>
                    <a:lnTo>
                      <a:pt x="1364" y="8720"/>
                    </a:lnTo>
                    <a:lnTo>
                      <a:pt x="1900" y="9499"/>
                    </a:lnTo>
                    <a:lnTo>
                      <a:pt x="2143" y="9913"/>
                    </a:lnTo>
                    <a:lnTo>
                      <a:pt x="2387" y="10327"/>
                    </a:lnTo>
                    <a:lnTo>
                      <a:pt x="2606" y="10766"/>
                    </a:lnTo>
                    <a:lnTo>
                      <a:pt x="2801" y="11253"/>
                    </a:lnTo>
                    <a:lnTo>
                      <a:pt x="2971" y="11764"/>
                    </a:lnTo>
                    <a:lnTo>
                      <a:pt x="3093" y="12300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" name="Shape 827"/>
              <p:cNvSpPr/>
              <p:nvPr/>
            </p:nvSpPr>
            <p:spPr>
              <a:xfrm>
                <a:off x="68738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1"/>
                    </a:moveTo>
                    <a:lnTo>
                      <a:pt x="1413" y="1"/>
                    </a:lnTo>
                    <a:lnTo>
                      <a:pt x="829" y="2850"/>
                    </a:lnTo>
                    <a:lnTo>
                      <a:pt x="1" y="6674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" name="Shape 828"/>
              <p:cNvSpPr/>
              <p:nvPr/>
            </p:nvSpPr>
            <p:spPr>
              <a:xfrm>
                <a:off x="6801975" y="2453200"/>
                <a:ext cx="90150" cy="19500"/>
              </a:xfrm>
              <a:custGeom>
                <a:avLst/>
                <a:gdLst/>
                <a:ahLst/>
                <a:cxnLst/>
                <a:rect l="0" t="0" r="0" b="0"/>
                <a:pathLst>
                  <a:path w="3606" h="780" fill="none" extrusionOk="0">
                    <a:moveTo>
                      <a:pt x="1" y="73"/>
                    </a:moveTo>
                    <a:lnTo>
                      <a:pt x="829" y="780"/>
                    </a:lnTo>
                    <a:lnTo>
                      <a:pt x="1657" y="73"/>
                    </a:lnTo>
                    <a:lnTo>
                      <a:pt x="1657" y="73"/>
                    </a:lnTo>
                    <a:lnTo>
                      <a:pt x="1730" y="25"/>
                    </a:lnTo>
                    <a:lnTo>
                      <a:pt x="1803" y="0"/>
                    </a:lnTo>
                    <a:lnTo>
                      <a:pt x="1876" y="25"/>
                    </a:lnTo>
                    <a:lnTo>
                      <a:pt x="1949" y="73"/>
                    </a:lnTo>
                    <a:lnTo>
                      <a:pt x="2777" y="780"/>
                    </a:lnTo>
                    <a:lnTo>
                      <a:pt x="3605" y="73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0" name="Shape 829"/>
              <p:cNvSpPr/>
              <p:nvPr/>
            </p:nvSpPr>
            <p:spPr>
              <a:xfrm>
                <a:off x="6795900" y="2628550"/>
                <a:ext cx="10230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" fill="none" extrusionOk="0">
                    <a:moveTo>
                      <a:pt x="0" y="1"/>
                    </a:moveTo>
                    <a:lnTo>
                      <a:pt x="4092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792643" y="577012"/>
              <a:ext cx="21602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999999"/>
                </a:buClr>
                <a:buSzPct val="100000"/>
              </a:pPr>
              <a:r>
                <a:rPr lang="en-US" sz="1600" b="1" smtClean="0">
                  <a:solidFill>
                    <a:srgbClr val="999999"/>
                  </a:solidFill>
                  <a:latin typeface="Calibri" pitchFamily="34" charset="0"/>
                  <a:ea typeface="Montserrat"/>
                  <a:cs typeface="Calibri" pitchFamily="34" charset="0"/>
                  <a:sym typeface="Montserrat"/>
                </a:rPr>
                <a:t>DOCUMENTATION</a:t>
              </a:r>
              <a:endParaRPr lang="ru-RU" sz="1600" b="1">
                <a:solidFill>
                  <a:srgbClr val="999999"/>
                </a:solidFill>
                <a:latin typeface="Calibri" pitchFamily="34" charset="0"/>
                <a:ea typeface="Montserrat"/>
                <a:cs typeface="Calibri" pitchFamily="34" charset="0"/>
                <a:sym typeface="Montserra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92642" y="823813"/>
              <a:ext cx="6916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http://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developer.android.com/intl/ru/reference/android/widget/ImageView.html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</a:rPr>
                <a:t>  </a:t>
              </a:r>
              <a:endParaRPr lang="ru-RU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091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20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3</a:t>
            </a:r>
            <a:r>
              <a:rPr lang="en" sz="7200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.</a:t>
            </a:r>
            <a:endParaRPr lang="en" sz="7200">
              <a:solidFill>
                <a:srgbClr val="00BCD4"/>
              </a:solidFill>
              <a:latin typeface="Calibri" pitchFamily="34" charset="0"/>
              <a:cs typeface="Calibri" pitchFamily="34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>
                <a:latin typeface="Calibri" pitchFamily="34" charset="0"/>
                <a:cs typeface="Calibri" pitchFamily="34" charset="0"/>
              </a:rPr>
              <a:t>LAYOUT </a:t>
            </a:r>
            <a:br>
              <a:rPr lang="en-US" smtClean="0">
                <a:latin typeface="Calibri" pitchFamily="34" charset="0"/>
                <a:cs typeface="Calibri" pitchFamily="34" charset="0"/>
              </a:rPr>
            </a:br>
            <a:r>
              <a:rPr lang="en-US" smtClean="0">
                <a:latin typeface="Calibri" pitchFamily="34" charset="0"/>
                <a:cs typeface="Calibri" pitchFamily="34" charset="0"/>
              </a:rPr>
              <a:t>MANAGERS</a:t>
            </a:r>
            <a:endParaRPr lang="en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1"/>
          </p:nvPr>
        </p:nvSpPr>
        <p:spPr>
          <a:xfrm>
            <a:off x="6724950" y="1851670"/>
            <a:ext cx="1906200" cy="244573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-RU" smtClean="0">
                <a:latin typeface="Calibri" pitchFamily="34" charset="0"/>
                <a:cs typeface="Calibri" pitchFamily="34" charset="0"/>
              </a:rPr>
              <a:t>Зачем нужны </a:t>
            </a:r>
            <a:r>
              <a:rPr lang="en-US" smtClean="0">
                <a:latin typeface="Calibri" pitchFamily="34" charset="0"/>
                <a:cs typeface="Calibri" pitchFamily="34" charset="0"/>
              </a:rPr>
              <a:t>LayoutManagers? </a:t>
            </a:r>
          </a:p>
          <a:p>
            <a:pPr lvl="0" rtl="0">
              <a:spcBef>
                <a:spcPts val="0"/>
              </a:spcBef>
              <a:buNone/>
            </a:pPr>
            <a:endParaRPr lang="en-US">
              <a:latin typeface="Calibri" pitchFamily="34" charset="0"/>
              <a:cs typeface="Calibri" pitchFamily="34" charset="0"/>
            </a:endParaRPr>
          </a:p>
          <a:p>
            <a:r>
              <a:rPr lang="en-US" smtClean="0">
                <a:latin typeface="Calibri" pitchFamily="34" charset="0"/>
                <a:cs typeface="Calibri" pitchFamily="34" charset="0"/>
              </a:rPr>
              <a:t>LinearLayout</a:t>
            </a:r>
          </a:p>
          <a:p>
            <a:endParaRPr lang="en-US">
              <a:latin typeface="Calibri" pitchFamily="34" charset="0"/>
              <a:cs typeface="Calibri" pitchFamily="34" charset="0"/>
            </a:endParaRPr>
          </a:p>
          <a:p>
            <a:r>
              <a:rPr lang="en-US" smtClean="0">
                <a:latin typeface="Calibri" pitchFamily="34" charset="0"/>
                <a:cs typeface="Calibri" pitchFamily="34" charset="0"/>
              </a:rPr>
              <a:t>RelativeLayout</a:t>
            </a:r>
          </a:p>
          <a:p>
            <a:endParaRPr lang="en-US">
              <a:latin typeface="Calibri" pitchFamily="34" charset="0"/>
              <a:cs typeface="Calibri" pitchFamily="34" charset="0"/>
            </a:endParaRPr>
          </a:p>
          <a:p>
            <a:r>
              <a:rPr lang="en-US" smtClean="0">
                <a:latin typeface="Calibri" pitchFamily="34" charset="0"/>
                <a:cs typeface="Calibri" pitchFamily="34" charset="0"/>
              </a:rPr>
              <a:t>TableLayout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9250" y="156900"/>
            <a:ext cx="1241676" cy="533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01444" y="4628248"/>
            <a:ext cx="851881" cy="409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95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>
                <a:latin typeface="Calibri" pitchFamily="34" charset="0"/>
                <a:cs typeface="Calibri" pitchFamily="34" charset="0"/>
              </a:rPr>
              <a:t>Менеджеры размещения</a:t>
            </a:r>
            <a:endParaRPr lang="ru-RU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ru-RU" altLang="zh-HK" smtClean="0">
                <a:latin typeface="Calibri" pitchFamily="34" charset="0"/>
                <a:ea typeface="Roboto" pitchFamily="2" charset="0"/>
                <a:cs typeface="Calibri" pitchFamily="34" charset="0"/>
              </a:rPr>
              <a:t>Определяют размещение элементов управления (</a:t>
            </a:r>
            <a:r>
              <a:rPr lang="en-US" altLang="zh-HK" smtClean="0">
                <a:latin typeface="Calibri" pitchFamily="34" charset="0"/>
                <a:ea typeface="Roboto" pitchFamily="2" charset="0"/>
                <a:cs typeface="Calibri" pitchFamily="34" charset="0"/>
              </a:rPr>
              <a:t>View</a:t>
            </a:r>
            <a:r>
              <a:rPr lang="ru-RU" altLang="zh-HK" smtClean="0">
                <a:latin typeface="Calibri" pitchFamily="34" charset="0"/>
                <a:ea typeface="Roboto" pitchFamily="2" charset="0"/>
                <a:cs typeface="Calibri" pitchFamily="34" charset="0"/>
              </a:rPr>
              <a:t>) на экране</a:t>
            </a:r>
          </a:p>
          <a:p>
            <a:pPr>
              <a:buNone/>
            </a:pPr>
            <a:endParaRPr lang="en-US" smtClean="0"/>
          </a:p>
          <a:p>
            <a:pPr>
              <a:buNone/>
            </a:pPr>
            <a:endParaRPr lang="ru-RU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353" y="2144059"/>
            <a:ext cx="1902613" cy="4490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268543"/>
            <a:ext cx="6048672" cy="1285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932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838250" y="339502"/>
            <a:ext cx="6254030" cy="3888432"/>
          </a:xfrm>
        </p:spPr>
        <p:txBody>
          <a:bodyPr/>
          <a:lstStyle/>
          <a:p>
            <a:pPr marL="342900" indent="-342900">
              <a:spcAft>
                <a:spcPts val="600"/>
              </a:spcAft>
            </a:pPr>
            <a:r>
              <a:rPr lang="ru-RU" altLang="zh-HK" sz="1800" b="1" kern="1200">
                <a:solidFill>
                  <a:srgbClr val="00BCD4"/>
                </a:solidFill>
                <a:latin typeface="Calibri"/>
                <a:ea typeface="+mn-ea"/>
                <a:cs typeface="+mn-cs"/>
              </a:rPr>
              <a:t>FrameLayout</a:t>
            </a:r>
            <a:r>
              <a:rPr lang="ru-RU" altLang="zh-HK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 – элементы размещаются в левом верхнем углу, при этом каждый последующий закрывает предыдущий.</a:t>
            </a:r>
          </a:p>
          <a:p>
            <a:pPr marL="342900" indent="-342900">
              <a:spcAft>
                <a:spcPts val="600"/>
              </a:spcAft>
            </a:pPr>
            <a:r>
              <a:rPr lang="ru-RU" altLang="zh-HK" sz="1800" b="1" kern="1200">
                <a:solidFill>
                  <a:srgbClr val="00BCD4"/>
                </a:solidFill>
                <a:latin typeface="Calibri"/>
                <a:ea typeface="+mn-ea"/>
                <a:cs typeface="+mn-cs"/>
              </a:rPr>
              <a:t>LinearLayout</a:t>
            </a:r>
            <a:r>
              <a:rPr lang="ru-RU" altLang="zh-HK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 – элементы размещаются в одну линию вертикально или горизонтально</a:t>
            </a:r>
          </a:p>
          <a:p>
            <a:pPr marL="342900" indent="-342900">
              <a:spcAft>
                <a:spcPts val="600"/>
              </a:spcAft>
            </a:pPr>
            <a:r>
              <a:rPr lang="ru-RU" altLang="zh-HK" sz="1800" b="1" kern="1200">
                <a:solidFill>
                  <a:srgbClr val="00BCD4"/>
                </a:solidFill>
                <a:latin typeface="Calibri"/>
                <a:ea typeface="+mn-ea"/>
                <a:cs typeface="+mn-cs"/>
              </a:rPr>
              <a:t>RelativeLayout</a:t>
            </a:r>
            <a:r>
              <a:rPr lang="ru-RU" altLang="zh-HK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 – позволяет определять местоположение каждого элемента по отношению к другим </a:t>
            </a:r>
            <a:r>
              <a:rPr lang="ru-RU" altLang="zh-HK" sz="1800" kern="120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элементам</a:t>
            </a:r>
            <a:endParaRPr lang="ru-RU" altLang="zh-HK" sz="1800" kern="1200">
              <a:solidFill>
                <a:prstClr val="black"/>
              </a:solidFill>
              <a:latin typeface="Calibri"/>
              <a:ea typeface="+mn-ea"/>
              <a:cs typeface="+mn-cs"/>
            </a:endParaRPr>
          </a:p>
          <a:p>
            <a:pPr marL="342900" indent="-342900">
              <a:spcAft>
                <a:spcPts val="600"/>
              </a:spcAft>
            </a:pPr>
            <a:r>
              <a:rPr lang="ru-RU" altLang="zh-HK" sz="1800" b="1" kern="1200">
                <a:solidFill>
                  <a:srgbClr val="00BCD4"/>
                </a:solidFill>
                <a:latin typeface="Calibri"/>
                <a:ea typeface="+mn-ea"/>
                <a:cs typeface="+mn-cs"/>
              </a:rPr>
              <a:t>TableLayout</a:t>
            </a:r>
            <a:r>
              <a:rPr lang="ru-RU" altLang="zh-HK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 – элементы размещаются в строках и столбцах таблицы</a:t>
            </a:r>
            <a:r>
              <a:rPr lang="ru-RU" altLang="zh-HK" sz="1800" kern="120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.</a:t>
            </a:r>
          </a:p>
          <a:p>
            <a:pPr marL="342900" indent="-342900">
              <a:spcAft>
                <a:spcPts val="600"/>
              </a:spcAft>
            </a:pPr>
            <a:r>
              <a:rPr lang="ru-RU" altLang="zh-HK" sz="1800" b="1" kern="1200" smtClean="0">
                <a:solidFill>
                  <a:srgbClr val="00BCD4"/>
                </a:solidFill>
                <a:latin typeface="Calibri"/>
                <a:ea typeface="+mn-ea"/>
                <a:cs typeface="+mn-cs"/>
              </a:rPr>
              <a:t>AbsoluteLayout</a:t>
            </a:r>
            <a:r>
              <a:rPr lang="ru-RU" altLang="zh-HK" sz="1800" kern="120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 </a:t>
            </a:r>
            <a:r>
              <a:rPr lang="ru-RU" altLang="zh-HK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– элементы размещаются с </a:t>
            </a:r>
            <a:r>
              <a:rPr lang="ru-RU" altLang="zh-HK" sz="1800" kern="120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использованием </a:t>
            </a:r>
            <a:r>
              <a:rPr lang="ru-RU" altLang="zh-HK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абсолютных координат</a:t>
            </a:r>
          </a:p>
          <a:p>
            <a:pPr>
              <a:buNone/>
            </a:pPr>
            <a:endParaRPr lang="ru-RU" altLang="zh-HK" smtClean="0">
              <a:ea typeface="Roboto" pitchFamily="2" charset="0"/>
            </a:endParaRPr>
          </a:p>
          <a:p>
            <a:pPr>
              <a:buNone/>
            </a:pPr>
            <a:endParaRPr lang="en-US" smtClean="0"/>
          </a:p>
          <a:p>
            <a:pPr>
              <a:buNone/>
            </a:pPr>
            <a:endParaRPr lang="ru-RU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353" y="2144059"/>
            <a:ext cx="1902613" cy="4490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57797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6228184" y="4443958"/>
            <a:ext cx="2378075" cy="485775"/>
          </a:xfrm>
        </p:spPr>
        <p:txBody>
          <a:bodyPr/>
          <a:lstStyle/>
          <a:p>
            <a:r>
              <a:rPr lang="en-US" smtClean="0">
                <a:latin typeface="Calibri" pitchFamily="34" charset="0"/>
                <a:cs typeface="Calibri" pitchFamily="34" charset="0"/>
              </a:rPr>
              <a:t>XML </a:t>
            </a:r>
            <a:r>
              <a:rPr lang="ru-RU" smtClean="0">
                <a:latin typeface="Calibri" pitchFamily="34" charset="0"/>
                <a:cs typeface="Calibri" pitchFamily="34" charset="0"/>
              </a:rPr>
              <a:t/>
            </a:r>
            <a:br>
              <a:rPr lang="ru-RU" smtClean="0">
                <a:latin typeface="Calibri" pitchFamily="34" charset="0"/>
                <a:cs typeface="Calibri" pitchFamily="34" charset="0"/>
              </a:rPr>
            </a:br>
            <a:r>
              <a:rPr lang="en-US" sz="2000" smtClean="0">
                <a:latin typeface="Calibri" pitchFamily="34" charset="0"/>
                <a:cs typeface="Calibri" pitchFamily="34" charset="0"/>
              </a:rPr>
              <a:t>DECLARATION</a:t>
            </a:r>
            <a:endParaRPr lang="ru-RU" sz="200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3" name="Picture 2" descr="G:\посылка\Komments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69" y="195486"/>
            <a:ext cx="5890866" cy="458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375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350" y="627534"/>
            <a:ext cx="5324100" cy="485699"/>
          </a:xfrm>
        </p:spPr>
        <p:txBody>
          <a:bodyPr/>
          <a:lstStyle/>
          <a:p>
            <a:r>
              <a:rPr lang="en-US" smtClean="0">
                <a:latin typeface="Calibri" pitchFamily="34" charset="0"/>
                <a:cs typeface="Calibri" pitchFamily="34" charset="0"/>
              </a:rPr>
              <a:t>LINEAR LAYOUT</a:t>
            </a:r>
            <a:endParaRPr lang="ru-RU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838250" y="1238984"/>
            <a:ext cx="6182022" cy="2255700"/>
          </a:xfrm>
        </p:spPr>
        <p:txBody>
          <a:bodyPr/>
          <a:lstStyle/>
          <a:p>
            <a:pPr>
              <a:buNone/>
            </a:pPr>
            <a:r>
              <a:rPr lang="ru-RU" altLang="zh-HK" smtClean="0">
                <a:latin typeface="Calibri" pitchFamily="34" charset="0"/>
                <a:ea typeface="Roboto" pitchFamily="2" charset="0"/>
                <a:cs typeface="Calibri" pitchFamily="34" charset="0"/>
              </a:rPr>
              <a:t>Элементы располагаются по вертикали (в столбце) или по горизонтали (в строке), друг за другом</a:t>
            </a:r>
          </a:p>
          <a:p>
            <a:pPr>
              <a:buNone/>
            </a:pPr>
            <a:endParaRPr lang="en-US" altLang="zh-HK" smtClean="0"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>
              <a:buNone/>
            </a:pPr>
            <a:r>
              <a:rPr lang="ru-RU" altLang="zh-HK" sz="1800" smtClean="0">
                <a:latin typeface="Calibri" pitchFamily="34" charset="0"/>
                <a:ea typeface="Roboto" pitchFamily="2" charset="0"/>
                <a:cs typeface="Calibri" pitchFamily="34" charset="0"/>
              </a:rPr>
              <a:t>Управляемые </a:t>
            </a:r>
            <a:r>
              <a:rPr lang="ru-RU" altLang="zh-HK" sz="1800">
                <a:latin typeface="Calibri" pitchFamily="34" charset="0"/>
                <a:ea typeface="Roboto" pitchFamily="2" charset="0"/>
                <a:cs typeface="Calibri" pitchFamily="34" charset="0"/>
              </a:rPr>
              <a:t>параметры:</a:t>
            </a:r>
          </a:p>
          <a:p>
            <a:pPr marL="342900" indent="-342900"/>
            <a:r>
              <a:rPr lang="ru-RU" altLang="zh-HK" sz="1800">
                <a:latin typeface="Calibri" pitchFamily="34" charset="0"/>
                <a:ea typeface="Roboto" pitchFamily="2" charset="0"/>
                <a:cs typeface="Calibri" pitchFamily="34" charset="0"/>
              </a:rPr>
              <a:t> </a:t>
            </a:r>
            <a:r>
              <a:rPr lang="en-US" altLang="zh-HK" sz="1800" b="1" smtClean="0">
                <a:solidFill>
                  <a:srgbClr val="00BCD4"/>
                </a:solidFill>
                <a:latin typeface="Calibri" pitchFamily="34" charset="0"/>
                <a:ea typeface="Roboto" pitchFamily="2" charset="0"/>
                <a:cs typeface="Calibri" pitchFamily="34" charset="0"/>
              </a:rPr>
              <a:t>orientation</a:t>
            </a:r>
            <a:r>
              <a:rPr lang="ru-RU" altLang="zh-HK" sz="1800" smtClean="0">
                <a:latin typeface="Calibri" pitchFamily="34" charset="0"/>
                <a:ea typeface="Roboto" pitchFamily="2" charset="0"/>
                <a:cs typeface="Calibri" pitchFamily="34" charset="0"/>
              </a:rPr>
              <a:t> – задает горизонтальное или вертикальное выравнивание элементов</a:t>
            </a:r>
            <a:endParaRPr lang="en-US" altLang="zh-HK" sz="1800"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 marL="342900" indent="-342900"/>
            <a:r>
              <a:rPr lang="en-US" altLang="zh-HK" sz="1800">
                <a:latin typeface="Calibri" pitchFamily="34" charset="0"/>
                <a:ea typeface="Roboto" pitchFamily="2" charset="0"/>
                <a:cs typeface="Calibri" pitchFamily="34" charset="0"/>
              </a:rPr>
              <a:t> </a:t>
            </a:r>
            <a:r>
              <a:rPr lang="en-US" altLang="zh-HK" sz="1800" b="1">
                <a:solidFill>
                  <a:srgbClr val="00BCD4"/>
                </a:solidFill>
                <a:latin typeface="Calibri" pitchFamily="34" charset="0"/>
                <a:ea typeface="Roboto" pitchFamily="2" charset="0"/>
                <a:cs typeface="Calibri" pitchFamily="34" charset="0"/>
              </a:rPr>
              <a:t>weight</a:t>
            </a:r>
            <a:r>
              <a:rPr lang="en-US" altLang="zh-HK" sz="1800">
                <a:latin typeface="Calibri" pitchFamily="34" charset="0"/>
                <a:ea typeface="Roboto" pitchFamily="2" charset="0"/>
                <a:cs typeface="Calibri" pitchFamily="34" charset="0"/>
              </a:rPr>
              <a:t> </a:t>
            </a:r>
            <a:r>
              <a:rPr lang="ru-RU" altLang="zh-HK" sz="1800" smtClean="0">
                <a:latin typeface="Calibri" pitchFamily="34" charset="0"/>
                <a:ea typeface="Roboto" pitchFamily="2" charset="0"/>
                <a:cs typeface="Calibri" pitchFamily="34" charset="0"/>
              </a:rPr>
              <a:t>– позволяет указывать размеры дочерних элементов относительно размера родителя</a:t>
            </a:r>
            <a:endParaRPr lang="en-US" altLang="zh-HK" sz="1800"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 marL="342900" indent="-342900"/>
            <a:r>
              <a:rPr lang="en-US" altLang="zh-HK" sz="1800">
                <a:latin typeface="Calibri" pitchFamily="34" charset="0"/>
                <a:ea typeface="Roboto" pitchFamily="2" charset="0"/>
                <a:cs typeface="Calibri" pitchFamily="34" charset="0"/>
              </a:rPr>
              <a:t> </a:t>
            </a:r>
            <a:r>
              <a:rPr lang="en-US" altLang="zh-HK" sz="1800" b="1" smtClean="0">
                <a:solidFill>
                  <a:srgbClr val="00BCD4"/>
                </a:solidFill>
                <a:latin typeface="Calibri" pitchFamily="34" charset="0"/>
                <a:ea typeface="Roboto" pitchFamily="2" charset="0"/>
                <a:cs typeface="Calibri" pitchFamily="34" charset="0"/>
              </a:rPr>
              <a:t>gravity</a:t>
            </a:r>
            <a:r>
              <a:rPr lang="ru-RU" altLang="zh-HK" sz="1800" smtClean="0">
                <a:latin typeface="Calibri" pitchFamily="34" charset="0"/>
                <a:ea typeface="Roboto" pitchFamily="2" charset="0"/>
                <a:cs typeface="Calibri" pitchFamily="34" charset="0"/>
              </a:rPr>
              <a:t> – позиция дочерних элементов</a:t>
            </a:r>
            <a:endParaRPr lang="en-US" altLang="zh-HK" sz="1800"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>
              <a:buNone/>
            </a:pPr>
            <a:endParaRPr lang="en-US" smtClean="0"/>
          </a:p>
          <a:p>
            <a:pPr>
              <a:buNone/>
            </a:pPr>
            <a:endParaRPr lang="ru-RU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353" y="2144059"/>
            <a:ext cx="1902613" cy="4490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Группа 7"/>
          <p:cNvGrpSpPr/>
          <p:nvPr/>
        </p:nvGrpSpPr>
        <p:grpSpPr>
          <a:xfrm>
            <a:off x="512260" y="4515575"/>
            <a:ext cx="7164782" cy="554578"/>
            <a:chOff x="544468" y="577012"/>
            <a:chExt cx="7164782" cy="554578"/>
          </a:xfrm>
        </p:grpSpPr>
        <p:grpSp>
          <p:nvGrpSpPr>
            <p:cNvPr id="9" name="Shape 821"/>
            <p:cNvGrpSpPr/>
            <p:nvPr/>
          </p:nvGrpSpPr>
          <p:grpSpPr>
            <a:xfrm>
              <a:off x="544468" y="667776"/>
              <a:ext cx="215966" cy="342398"/>
              <a:chOff x="6718575" y="2318625"/>
              <a:chExt cx="256950" cy="407375"/>
            </a:xfrm>
          </p:grpSpPr>
          <p:sp>
            <p:nvSpPr>
              <p:cNvPr id="12" name="Shape 822"/>
              <p:cNvSpPr/>
              <p:nvPr/>
            </p:nvSpPr>
            <p:spPr>
              <a:xfrm>
                <a:off x="6795900" y="2673600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2"/>
                    </a:moveTo>
                    <a:lnTo>
                      <a:pt x="4092" y="1"/>
                    </a:lnTo>
                    <a:lnTo>
                      <a:pt x="0" y="1"/>
                    </a:lnTo>
                    <a:lnTo>
                      <a:pt x="0" y="902"/>
                    </a:lnTo>
                    <a:lnTo>
                      <a:pt x="4092" y="90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3" name="Shape 823"/>
              <p:cNvSpPr/>
              <p:nvPr/>
            </p:nvSpPr>
            <p:spPr>
              <a:xfrm>
                <a:off x="6795900" y="2650475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1"/>
                    </a:moveTo>
                    <a:lnTo>
                      <a:pt x="4092" y="0"/>
                    </a:lnTo>
                    <a:lnTo>
                      <a:pt x="0" y="0"/>
                    </a:lnTo>
                    <a:lnTo>
                      <a:pt x="0" y="901"/>
                    </a:lnTo>
                    <a:lnTo>
                      <a:pt x="4092" y="90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4" name="Shape 824"/>
              <p:cNvSpPr/>
              <p:nvPr/>
            </p:nvSpPr>
            <p:spPr>
              <a:xfrm>
                <a:off x="6795900" y="2696125"/>
                <a:ext cx="102300" cy="2987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195" fill="none" extrusionOk="0">
                    <a:moveTo>
                      <a:pt x="0" y="1"/>
                    </a:moveTo>
                    <a:lnTo>
                      <a:pt x="0" y="171"/>
                    </a:lnTo>
                    <a:lnTo>
                      <a:pt x="0" y="171"/>
                    </a:lnTo>
                    <a:lnTo>
                      <a:pt x="24" y="318"/>
                    </a:lnTo>
                    <a:lnTo>
                      <a:pt x="98" y="464"/>
                    </a:lnTo>
                    <a:lnTo>
                      <a:pt x="195" y="585"/>
                    </a:lnTo>
                    <a:lnTo>
                      <a:pt x="341" y="659"/>
                    </a:lnTo>
                    <a:lnTo>
                      <a:pt x="1875" y="1170"/>
                    </a:lnTo>
                    <a:lnTo>
                      <a:pt x="1875" y="1170"/>
                    </a:lnTo>
                    <a:lnTo>
                      <a:pt x="2046" y="1194"/>
                    </a:lnTo>
                    <a:lnTo>
                      <a:pt x="2046" y="1194"/>
                    </a:lnTo>
                    <a:lnTo>
                      <a:pt x="2216" y="1170"/>
                    </a:lnTo>
                    <a:lnTo>
                      <a:pt x="3751" y="659"/>
                    </a:lnTo>
                    <a:lnTo>
                      <a:pt x="3751" y="659"/>
                    </a:lnTo>
                    <a:lnTo>
                      <a:pt x="3897" y="585"/>
                    </a:lnTo>
                    <a:lnTo>
                      <a:pt x="3994" y="464"/>
                    </a:lnTo>
                    <a:lnTo>
                      <a:pt x="4067" y="318"/>
                    </a:lnTo>
                    <a:lnTo>
                      <a:pt x="4092" y="171"/>
                    </a:lnTo>
                    <a:lnTo>
                      <a:pt x="4092" y="1"/>
                    </a:lnTo>
                    <a:lnTo>
                      <a:pt x="0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" name="Shape 825"/>
              <p:cNvSpPr/>
              <p:nvPr/>
            </p:nvSpPr>
            <p:spPr>
              <a:xfrm>
                <a:off x="67849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6674"/>
                    </a:moveTo>
                    <a:lnTo>
                      <a:pt x="1413" y="6674"/>
                    </a:lnTo>
                    <a:lnTo>
                      <a:pt x="585" y="2850"/>
                    </a:lnTo>
                    <a:lnTo>
                      <a:pt x="1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" name="Shape 826"/>
              <p:cNvSpPr/>
              <p:nvPr/>
            </p:nvSpPr>
            <p:spPr>
              <a:xfrm>
                <a:off x="6718575" y="2318625"/>
                <a:ext cx="256950" cy="307525"/>
              </a:xfrm>
              <a:custGeom>
                <a:avLst/>
                <a:gdLst/>
                <a:ahLst/>
                <a:cxnLst/>
                <a:rect l="0" t="0" r="0" b="0"/>
                <a:pathLst>
                  <a:path w="10278" h="12301" fill="none" extrusionOk="0">
                    <a:moveTo>
                      <a:pt x="7185" y="12300"/>
                    </a:moveTo>
                    <a:lnTo>
                      <a:pt x="7185" y="12300"/>
                    </a:lnTo>
                    <a:lnTo>
                      <a:pt x="7307" y="11764"/>
                    </a:lnTo>
                    <a:lnTo>
                      <a:pt x="7477" y="11253"/>
                    </a:lnTo>
                    <a:lnTo>
                      <a:pt x="7672" y="10766"/>
                    </a:lnTo>
                    <a:lnTo>
                      <a:pt x="7891" y="10327"/>
                    </a:lnTo>
                    <a:lnTo>
                      <a:pt x="8135" y="9913"/>
                    </a:lnTo>
                    <a:lnTo>
                      <a:pt x="8378" y="9499"/>
                    </a:lnTo>
                    <a:lnTo>
                      <a:pt x="8914" y="8720"/>
                    </a:lnTo>
                    <a:lnTo>
                      <a:pt x="9182" y="8330"/>
                    </a:lnTo>
                    <a:lnTo>
                      <a:pt x="9425" y="7941"/>
                    </a:lnTo>
                    <a:lnTo>
                      <a:pt x="9645" y="7551"/>
                    </a:lnTo>
                    <a:lnTo>
                      <a:pt x="9864" y="7113"/>
                    </a:lnTo>
                    <a:lnTo>
                      <a:pt x="10034" y="6674"/>
                    </a:lnTo>
                    <a:lnTo>
                      <a:pt x="10156" y="6187"/>
                    </a:lnTo>
                    <a:lnTo>
                      <a:pt x="10229" y="5676"/>
                    </a:lnTo>
                    <a:lnTo>
                      <a:pt x="10253" y="5408"/>
                    </a:lnTo>
                    <a:lnTo>
                      <a:pt x="10278" y="5140"/>
                    </a:lnTo>
                    <a:lnTo>
                      <a:pt x="10278" y="5140"/>
                    </a:lnTo>
                    <a:lnTo>
                      <a:pt x="10229" y="4604"/>
                    </a:lnTo>
                    <a:lnTo>
                      <a:pt x="10156" y="4093"/>
                    </a:lnTo>
                    <a:lnTo>
                      <a:pt x="10034" y="3605"/>
                    </a:lnTo>
                    <a:lnTo>
                      <a:pt x="9864" y="3143"/>
                    </a:lnTo>
                    <a:lnTo>
                      <a:pt x="9645" y="2680"/>
                    </a:lnTo>
                    <a:lnTo>
                      <a:pt x="9401" y="2266"/>
                    </a:lnTo>
                    <a:lnTo>
                      <a:pt x="9084" y="1876"/>
                    </a:lnTo>
                    <a:lnTo>
                      <a:pt x="8768" y="1511"/>
                    </a:lnTo>
                    <a:lnTo>
                      <a:pt x="8402" y="1170"/>
                    </a:lnTo>
                    <a:lnTo>
                      <a:pt x="8013" y="878"/>
                    </a:lnTo>
                    <a:lnTo>
                      <a:pt x="7574" y="634"/>
                    </a:lnTo>
                    <a:lnTo>
                      <a:pt x="7136" y="415"/>
                    </a:lnTo>
                    <a:lnTo>
                      <a:pt x="6673" y="244"/>
                    </a:lnTo>
                    <a:lnTo>
                      <a:pt x="6162" y="98"/>
                    </a:lnTo>
                    <a:lnTo>
                      <a:pt x="5675" y="25"/>
                    </a:lnTo>
                    <a:lnTo>
                      <a:pt x="5139" y="1"/>
                    </a:lnTo>
                    <a:lnTo>
                      <a:pt x="5139" y="1"/>
                    </a:lnTo>
                    <a:lnTo>
                      <a:pt x="4603" y="25"/>
                    </a:lnTo>
                    <a:lnTo>
                      <a:pt x="4116" y="98"/>
                    </a:lnTo>
                    <a:lnTo>
                      <a:pt x="3605" y="244"/>
                    </a:lnTo>
                    <a:lnTo>
                      <a:pt x="3142" y="415"/>
                    </a:lnTo>
                    <a:lnTo>
                      <a:pt x="2703" y="634"/>
                    </a:lnTo>
                    <a:lnTo>
                      <a:pt x="2265" y="878"/>
                    </a:lnTo>
                    <a:lnTo>
                      <a:pt x="1875" y="1170"/>
                    </a:lnTo>
                    <a:lnTo>
                      <a:pt x="1510" y="1511"/>
                    </a:lnTo>
                    <a:lnTo>
                      <a:pt x="1193" y="1876"/>
                    </a:lnTo>
                    <a:lnTo>
                      <a:pt x="877" y="2266"/>
                    </a:lnTo>
                    <a:lnTo>
                      <a:pt x="633" y="2680"/>
                    </a:lnTo>
                    <a:lnTo>
                      <a:pt x="414" y="3143"/>
                    </a:lnTo>
                    <a:lnTo>
                      <a:pt x="244" y="3605"/>
                    </a:lnTo>
                    <a:lnTo>
                      <a:pt x="122" y="4093"/>
                    </a:lnTo>
                    <a:lnTo>
                      <a:pt x="49" y="4604"/>
                    </a:lnTo>
                    <a:lnTo>
                      <a:pt x="0" y="5140"/>
                    </a:lnTo>
                    <a:lnTo>
                      <a:pt x="0" y="5140"/>
                    </a:lnTo>
                    <a:lnTo>
                      <a:pt x="24" y="5408"/>
                    </a:lnTo>
                    <a:lnTo>
                      <a:pt x="49" y="5676"/>
                    </a:lnTo>
                    <a:lnTo>
                      <a:pt x="122" y="6187"/>
                    </a:lnTo>
                    <a:lnTo>
                      <a:pt x="244" y="6674"/>
                    </a:lnTo>
                    <a:lnTo>
                      <a:pt x="414" y="7113"/>
                    </a:lnTo>
                    <a:lnTo>
                      <a:pt x="633" y="7551"/>
                    </a:lnTo>
                    <a:lnTo>
                      <a:pt x="852" y="7941"/>
                    </a:lnTo>
                    <a:lnTo>
                      <a:pt x="1096" y="8330"/>
                    </a:lnTo>
                    <a:lnTo>
                      <a:pt x="1364" y="8720"/>
                    </a:lnTo>
                    <a:lnTo>
                      <a:pt x="1900" y="9499"/>
                    </a:lnTo>
                    <a:lnTo>
                      <a:pt x="2143" y="9913"/>
                    </a:lnTo>
                    <a:lnTo>
                      <a:pt x="2387" y="10327"/>
                    </a:lnTo>
                    <a:lnTo>
                      <a:pt x="2606" y="10766"/>
                    </a:lnTo>
                    <a:lnTo>
                      <a:pt x="2801" y="11253"/>
                    </a:lnTo>
                    <a:lnTo>
                      <a:pt x="2971" y="11764"/>
                    </a:lnTo>
                    <a:lnTo>
                      <a:pt x="3093" y="12300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" name="Shape 827"/>
              <p:cNvSpPr/>
              <p:nvPr/>
            </p:nvSpPr>
            <p:spPr>
              <a:xfrm>
                <a:off x="68738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1"/>
                    </a:moveTo>
                    <a:lnTo>
                      <a:pt x="1413" y="1"/>
                    </a:lnTo>
                    <a:lnTo>
                      <a:pt x="829" y="2850"/>
                    </a:lnTo>
                    <a:lnTo>
                      <a:pt x="1" y="6674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" name="Shape 828"/>
              <p:cNvSpPr/>
              <p:nvPr/>
            </p:nvSpPr>
            <p:spPr>
              <a:xfrm>
                <a:off x="6801975" y="2453200"/>
                <a:ext cx="90150" cy="19500"/>
              </a:xfrm>
              <a:custGeom>
                <a:avLst/>
                <a:gdLst/>
                <a:ahLst/>
                <a:cxnLst/>
                <a:rect l="0" t="0" r="0" b="0"/>
                <a:pathLst>
                  <a:path w="3606" h="780" fill="none" extrusionOk="0">
                    <a:moveTo>
                      <a:pt x="1" y="73"/>
                    </a:moveTo>
                    <a:lnTo>
                      <a:pt x="829" y="780"/>
                    </a:lnTo>
                    <a:lnTo>
                      <a:pt x="1657" y="73"/>
                    </a:lnTo>
                    <a:lnTo>
                      <a:pt x="1657" y="73"/>
                    </a:lnTo>
                    <a:lnTo>
                      <a:pt x="1730" y="25"/>
                    </a:lnTo>
                    <a:lnTo>
                      <a:pt x="1803" y="0"/>
                    </a:lnTo>
                    <a:lnTo>
                      <a:pt x="1876" y="25"/>
                    </a:lnTo>
                    <a:lnTo>
                      <a:pt x="1949" y="73"/>
                    </a:lnTo>
                    <a:lnTo>
                      <a:pt x="2777" y="780"/>
                    </a:lnTo>
                    <a:lnTo>
                      <a:pt x="3605" y="73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" name="Shape 829"/>
              <p:cNvSpPr/>
              <p:nvPr/>
            </p:nvSpPr>
            <p:spPr>
              <a:xfrm>
                <a:off x="6795900" y="2628550"/>
                <a:ext cx="10230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" fill="none" extrusionOk="0">
                    <a:moveTo>
                      <a:pt x="0" y="1"/>
                    </a:moveTo>
                    <a:lnTo>
                      <a:pt x="4092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792643" y="577012"/>
              <a:ext cx="21602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999999"/>
                </a:buClr>
                <a:buSzPct val="100000"/>
              </a:pPr>
              <a:r>
                <a:rPr lang="en-US" sz="1600" b="1" smtClean="0">
                  <a:solidFill>
                    <a:srgbClr val="999999"/>
                  </a:solidFill>
                  <a:latin typeface="Calibri" pitchFamily="34" charset="0"/>
                  <a:ea typeface="Montserrat"/>
                  <a:cs typeface="Calibri" pitchFamily="34" charset="0"/>
                  <a:sym typeface="Montserrat"/>
                </a:rPr>
                <a:t>DOCUMENTATION</a:t>
              </a:r>
              <a:endParaRPr lang="ru-RU" sz="1600" b="1">
                <a:solidFill>
                  <a:srgbClr val="999999"/>
                </a:solidFill>
                <a:latin typeface="Calibri" pitchFamily="34" charset="0"/>
                <a:ea typeface="Montserrat"/>
                <a:cs typeface="Calibri" pitchFamily="34" charset="0"/>
                <a:sym typeface="Montserra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92642" y="823813"/>
              <a:ext cx="6916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http://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developer.android.com/intl/ru/reference/android/widget/LinearLayout.html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</a:rPr>
                <a:t>   </a:t>
              </a:r>
              <a:endParaRPr lang="ru-RU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856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6156176" y="489800"/>
            <a:ext cx="207512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6249492" y="838975"/>
            <a:ext cx="1888500" cy="33561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838309" y="429867"/>
            <a:ext cx="3148199" cy="485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LINEAR LAYOUT</a:t>
            </a:r>
            <a:r>
              <a:rPr lang="en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" smtClean="0">
                <a:latin typeface="Calibri" pitchFamily="34" charset="0"/>
                <a:cs typeface="Calibri" pitchFamily="34" charset="0"/>
              </a:rPr>
              <a:t/>
            </a:r>
            <a:br>
              <a:rPr lang="en" smtClean="0">
                <a:latin typeface="Calibri" pitchFamily="34" charset="0"/>
                <a:cs typeface="Calibri" pitchFamily="34" charset="0"/>
              </a:rPr>
            </a:br>
            <a:r>
              <a:rPr lang="en" sz="2000" smtClean="0">
                <a:latin typeface="Calibri" pitchFamily="34" charset="0"/>
                <a:cs typeface="Calibri" pitchFamily="34" charset="0"/>
              </a:rPr>
              <a:t>EXAMPLE</a:t>
            </a:r>
            <a:endParaRPr lang="en" sz="20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395536" y="987573"/>
            <a:ext cx="5016173" cy="405017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100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LinearLayout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 smtClean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 smtClean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xmlns:</a:t>
            </a:r>
            <a:r>
              <a:rPr lang="en-US" sz="1000" b="1" smtClean="0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 smtClean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"http://schemas.android.com/apk/res/android"</a:t>
            </a:r>
            <a:b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 smtClean="0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 smtClean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:gravity=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"center_horizontal"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:orientation=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"vertical"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TextView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"0dp"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"1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"First child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/&gt;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TextView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"0dp"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"2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"Second child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/&gt;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TextView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"50dp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"Third child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/&gt;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LinearLayout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endParaRPr lang="en" sz="100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96" name="Shape 396"/>
          <p:cNvSpPr/>
          <p:nvPr/>
        </p:nvSpPr>
        <p:spPr>
          <a:xfrm>
            <a:off x="512260" y="267494"/>
            <a:ext cx="280383" cy="485680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74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350" y="123478"/>
            <a:ext cx="5324100" cy="485699"/>
          </a:xfrm>
        </p:spPr>
        <p:txBody>
          <a:bodyPr/>
          <a:lstStyle/>
          <a:p>
            <a:r>
              <a:rPr lang="en-US" smtClean="0">
                <a:latin typeface="Calibri" pitchFamily="34" charset="0"/>
                <a:cs typeface="Calibri" pitchFamily="34" charset="0"/>
              </a:rPr>
              <a:t>RELATIVE LAYOUT</a:t>
            </a:r>
            <a:endParaRPr lang="ru-RU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838250" y="734927"/>
            <a:ext cx="6182022" cy="3532797"/>
          </a:xfrm>
        </p:spPr>
        <p:txBody>
          <a:bodyPr/>
          <a:lstStyle/>
          <a:p>
            <a:pPr>
              <a:buNone/>
            </a:pPr>
            <a:r>
              <a:rPr lang="ru-RU" altLang="zh-HK">
                <a:latin typeface="Calibri" pitchFamily="34" charset="0"/>
                <a:ea typeface="Roboto" pitchFamily="2" charset="0"/>
                <a:cs typeface="Calibri" pitchFamily="34" charset="0"/>
              </a:rPr>
              <a:t>Местоположение каждого элемента указывается относительно других элементов либо относительно границ контейнера</a:t>
            </a:r>
            <a:r>
              <a:rPr lang="ru-RU" altLang="zh-HK" smtClean="0">
                <a:latin typeface="Calibri" pitchFamily="34" charset="0"/>
                <a:ea typeface="Roboto" pitchFamily="2" charset="0"/>
                <a:cs typeface="Calibri" pitchFamily="34" charset="0"/>
              </a:rPr>
              <a:t>.</a:t>
            </a:r>
          </a:p>
          <a:p>
            <a:pPr>
              <a:buNone/>
            </a:pPr>
            <a:endParaRPr lang="ru-RU" altLang="zh-HK"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>
              <a:buNone/>
            </a:pPr>
            <a:r>
              <a:rPr lang="ru-RU" altLang="zh-HK" sz="1800">
                <a:latin typeface="Calibri" pitchFamily="34" charset="0"/>
                <a:ea typeface="Roboto" pitchFamily="2" charset="0"/>
                <a:cs typeface="Calibri" pitchFamily="34" charset="0"/>
              </a:rPr>
              <a:t>Позиция элемента относительно контейнера:</a:t>
            </a:r>
          </a:p>
          <a:p>
            <a:pPr marL="342900" indent="-342900"/>
            <a:r>
              <a:rPr lang="en-US" altLang="zh-HK" sz="1800" b="1" smtClean="0">
                <a:solidFill>
                  <a:srgbClr val="00BCD4"/>
                </a:solidFill>
                <a:latin typeface="Calibri" pitchFamily="34" charset="0"/>
                <a:ea typeface="Roboto" pitchFamily="2" charset="0"/>
                <a:cs typeface="Calibri" pitchFamily="34" charset="0"/>
              </a:rPr>
              <a:t>android:layout_alignParentTop</a:t>
            </a:r>
            <a:r>
              <a:rPr lang="en-US" altLang="zh-HK" sz="1800" smtClean="0">
                <a:latin typeface="Calibri" pitchFamily="34" charset="0"/>
                <a:ea typeface="Roboto" pitchFamily="2" charset="0"/>
                <a:cs typeface="Calibri" pitchFamily="34" charset="0"/>
              </a:rPr>
              <a:t> (bottom, right, left)</a:t>
            </a:r>
          </a:p>
          <a:p>
            <a:pPr marL="342900" indent="-342900"/>
            <a:r>
              <a:rPr lang="en-US" altLang="zh-HK" sz="1800" b="1" smtClean="0">
                <a:solidFill>
                  <a:srgbClr val="00BCD4"/>
                </a:solidFill>
                <a:latin typeface="Calibri" pitchFamily="34" charset="0"/>
                <a:ea typeface="Roboto" pitchFamily="2" charset="0"/>
                <a:cs typeface="Calibri" pitchFamily="34" charset="0"/>
              </a:rPr>
              <a:t>android:layout_centerHorizontal</a:t>
            </a:r>
            <a:r>
              <a:rPr lang="en-US" altLang="zh-HK" sz="1800" smtClean="0">
                <a:latin typeface="Calibri" pitchFamily="34" charset="0"/>
                <a:ea typeface="Roboto" pitchFamily="2" charset="0"/>
                <a:cs typeface="Calibri" pitchFamily="34" charset="0"/>
              </a:rPr>
              <a:t> (vertical)</a:t>
            </a:r>
          </a:p>
          <a:p>
            <a:pPr marL="342900" indent="-342900"/>
            <a:r>
              <a:rPr lang="en-US" altLang="zh-HK" sz="1800" b="1" smtClean="0">
                <a:solidFill>
                  <a:srgbClr val="00BCD4"/>
                </a:solidFill>
                <a:latin typeface="Calibri" pitchFamily="34" charset="0"/>
                <a:ea typeface="Roboto" pitchFamily="2" charset="0"/>
                <a:cs typeface="Calibri" pitchFamily="34" charset="0"/>
              </a:rPr>
              <a:t>android:layout_centerInParent</a:t>
            </a:r>
            <a:endParaRPr lang="ru-RU" altLang="zh-HK" sz="1800" b="1" smtClean="0">
              <a:solidFill>
                <a:srgbClr val="00BCD4"/>
              </a:solidFill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 marL="342900" indent="-342900"/>
            <a:endParaRPr lang="en-US" altLang="zh-HK" sz="1800" b="1" smtClean="0">
              <a:solidFill>
                <a:srgbClr val="00BCD4"/>
              </a:solidFill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>
              <a:buNone/>
            </a:pPr>
            <a:r>
              <a:rPr lang="ru-RU" altLang="zh-HK" sz="1800" smtClean="0">
                <a:latin typeface="Calibri" pitchFamily="34" charset="0"/>
                <a:ea typeface="Roboto" pitchFamily="2" charset="0"/>
                <a:cs typeface="Calibri" pitchFamily="34" charset="0"/>
              </a:rPr>
              <a:t>Позиция </a:t>
            </a:r>
            <a:r>
              <a:rPr lang="ru-RU" altLang="zh-HK" sz="1800">
                <a:latin typeface="Calibri" pitchFamily="34" charset="0"/>
                <a:ea typeface="Roboto" pitchFamily="2" charset="0"/>
                <a:cs typeface="Calibri" pitchFamily="34" charset="0"/>
              </a:rPr>
              <a:t>элемента относительно других элементов:</a:t>
            </a:r>
          </a:p>
          <a:p>
            <a:pPr marL="342900" indent="-342900"/>
            <a:r>
              <a:rPr lang="en-US" altLang="zh-HK" sz="1800" b="1">
                <a:solidFill>
                  <a:srgbClr val="00BCD4"/>
                </a:solidFill>
                <a:latin typeface="Calibri" pitchFamily="34" charset="0"/>
                <a:ea typeface="Roboto" pitchFamily="2" charset="0"/>
                <a:cs typeface="Calibri" pitchFamily="34" charset="0"/>
              </a:rPr>
              <a:t>android:layout_above</a:t>
            </a:r>
            <a:r>
              <a:rPr lang="en-US" altLang="zh-HK" sz="1800">
                <a:latin typeface="Calibri" pitchFamily="34" charset="0"/>
                <a:ea typeface="Roboto" pitchFamily="2" charset="0"/>
                <a:cs typeface="Calibri" pitchFamily="34" charset="0"/>
              </a:rPr>
              <a:t> (below, toRightOf, toLeftOf)</a:t>
            </a:r>
          </a:p>
          <a:p>
            <a:pPr marL="342900" indent="-342900"/>
            <a:r>
              <a:rPr lang="en-US" altLang="zh-HK" sz="1800" b="1">
                <a:solidFill>
                  <a:srgbClr val="00BCD4"/>
                </a:solidFill>
                <a:latin typeface="Calibri" pitchFamily="34" charset="0"/>
                <a:ea typeface="Roboto" pitchFamily="2" charset="0"/>
                <a:cs typeface="Calibri" pitchFamily="34" charset="0"/>
              </a:rPr>
              <a:t>android:layout_alignTop</a:t>
            </a:r>
            <a:r>
              <a:rPr lang="en-US" altLang="zh-HK" sz="1800">
                <a:latin typeface="Calibri" pitchFamily="34" charset="0"/>
                <a:ea typeface="Roboto" pitchFamily="2" charset="0"/>
                <a:cs typeface="Calibri" pitchFamily="34" charset="0"/>
              </a:rPr>
              <a:t> (bottom, right, left)</a:t>
            </a:r>
          </a:p>
          <a:p>
            <a:pPr>
              <a:buNone/>
            </a:pPr>
            <a:endParaRPr lang="en-US" smtClean="0"/>
          </a:p>
          <a:p>
            <a:pPr>
              <a:buNone/>
            </a:pPr>
            <a:endParaRPr lang="ru-RU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353" y="2144059"/>
            <a:ext cx="1902613" cy="4490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Группа 7"/>
          <p:cNvGrpSpPr/>
          <p:nvPr/>
        </p:nvGrpSpPr>
        <p:grpSpPr>
          <a:xfrm>
            <a:off x="512260" y="4515575"/>
            <a:ext cx="7164782" cy="554578"/>
            <a:chOff x="544468" y="577012"/>
            <a:chExt cx="7164782" cy="554578"/>
          </a:xfrm>
        </p:grpSpPr>
        <p:grpSp>
          <p:nvGrpSpPr>
            <p:cNvPr id="9" name="Shape 821"/>
            <p:cNvGrpSpPr/>
            <p:nvPr/>
          </p:nvGrpSpPr>
          <p:grpSpPr>
            <a:xfrm>
              <a:off x="544468" y="667776"/>
              <a:ext cx="215966" cy="342398"/>
              <a:chOff x="6718575" y="2318625"/>
              <a:chExt cx="256950" cy="407375"/>
            </a:xfrm>
          </p:grpSpPr>
          <p:sp>
            <p:nvSpPr>
              <p:cNvPr id="12" name="Shape 822"/>
              <p:cNvSpPr/>
              <p:nvPr/>
            </p:nvSpPr>
            <p:spPr>
              <a:xfrm>
                <a:off x="6795900" y="2673600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2"/>
                    </a:moveTo>
                    <a:lnTo>
                      <a:pt x="4092" y="1"/>
                    </a:lnTo>
                    <a:lnTo>
                      <a:pt x="0" y="1"/>
                    </a:lnTo>
                    <a:lnTo>
                      <a:pt x="0" y="902"/>
                    </a:lnTo>
                    <a:lnTo>
                      <a:pt x="4092" y="90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3" name="Shape 823"/>
              <p:cNvSpPr/>
              <p:nvPr/>
            </p:nvSpPr>
            <p:spPr>
              <a:xfrm>
                <a:off x="6795900" y="2650475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1"/>
                    </a:moveTo>
                    <a:lnTo>
                      <a:pt x="4092" y="0"/>
                    </a:lnTo>
                    <a:lnTo>
                      <a:pt x="0" y="0"/>
                    </a:lnTo>
                    <a:lnTo>
                      <a:pt x="0" y="901"/>
                    </a:lnTo>
                    <a:lnTo>
                      <a:pt x="4092" y="90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4" name="Shape 824"/>
              <p:cNvSpPr/>
              <p:nvPr/>
            </p:nvSpPr>
            <p:spPr>
              <a:xfrm>
                <a:off x="6795900" y="2696125"/>
                <a:ext cx="102300" cy="2987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195" fill="none" extrusionOk="0">
                    <a:moveTo>
                      <a:pt x="0" y="1"/>
                    </a:moveTo>
                    <a:lnTo>
                      <a:pt x="0" y="171"/>
                    </a:lnTo>
                    <a:lnTo>
                      <a:pt x="0" y="171"/>
                    </a:lnTo>
                    <a:lnTo>
                      <a:pt x="24" y="318"/>
                    </a:lnTo>
                    <a:lnTo>
                      <a:pt x="98" y="464"/>
                    </a:lnTo>
                    <a:lnTo>
                      <a:pt x="195" y="585"/>
                    </a:lnTo>
                    <a:lnTo>
                      <a:pt x="341" y="659"/>
                    </a:lnTo>
                    <a:lnTo>
                      <a:pt x="1875" y="1170"/>
                    </a:lnTo>
                    <a:lnTo>
                      <a:pt x="1875" y="1170"/>
                    </a:lnTo>
                    <a:lnTo>
                      <a:pt x="2046" y="1194"/>
                    </a:lnTo>
                    <a:lnTo>
                      <a:pt x="2046" y="1194"/>
                    </a:lnTo>
                    <a:lnTo>
                      <a:pt x="2216" y="1170"/>
                    </a:lnTo>
                    <a:lnTo>
                      <a:pt x="3751" y="659"/>
                    </a:lnTo>
                    <a:lnTo>
                      <a:pt x="3751" y="659"/>
                    </a:lnTo>
                    <a:lnTo>
                      <a:pt x="3897" y="585"/>
                    </a:lnTo>
                    <a:lnTo>
                      <a:pt x="3994" y="464"/>
                    </a:lnTo>
                    <a:lnTo>
                      <a:pt x="4067" y="318"/>
                    </a:lnTo>
                    <a:lnTo>
                      <a:pt x="4092" y="171"/>
                    </a:lnTo>
                    <a:lnTo>
                      <a:pt x="4092" y="1"/>
                    </a:lnTo>
                    <a:lnTo>
                      <a:pt x="0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" name="Shape 825"/>
              <p:cNvSpPr/>
              <p:nvPr/>
            </p:nvSpPr>
            <p:spPr>
              <a:xfrm>
                <a:off x="67849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6674"/>
                    </a:moveTo>
                    <a:lnTo>
                      <a:pt x="1413" y="6674"/>
                    </a:lnTo>
                    <a:lnTo>
                      <a:pt x="585" y="2850"/>
                    </a:lnTo>
                    <a:lnTo>
                      <a:pt x="1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" name="Shape 826"/>
              <p:cNvSpPr/>
              <p:nvPr/>
            </p:nvSpPr>
            <p:spPr>
              <a:xfrm>
                <a:off x="6718575" y="2318625"/>
                <a:ext cx="256950" cy="307525"/>
              </a:xfrm>
              <a:custGeom>
                <a:avLst/>
                <a:gdLst/>
                <a:ahLst/>
                <a:cxnLst/>
                <a:rect l="0" t="0" r="0" b="0"/>
                <a:pathLst>
                  <a:path w="10278" h="12301" fill="none" extrusionOk="0">
                    <a:moveTo>
                      <a:pt x="7185" y="12300"/>
                    </a:moveTo>
                    <a:lnTo>
                      <a:pt x="7185" y="12300"/>
                    </a:lnTo>
                    <a:lnTo>
                      <a:pt x="7307" y="11764"/>
                    </a:lnTo>
                    <a:lnTo>
                      <a:pt x="7477" y="11253"/>
                    </a:lnTo>
                    <a:lnTo>
                      <a:pt x="7672" y="10766"/>
                    </a:lnTo>
                    <a:lnTo>
                      <a:pt x="7891" y="10327"/>
                    </a:lnTo>
                    <a:lnTo>
                      <a:pt x="8135" y="9913"/>
                    </a:lnTo>
                    <a:lnTo>
                      <a:pt x="8378" y="9499"/>
                    </a:lnTo>
                    <a:lnTo>
                      <a:pt x="8914" y="8720"/>
                    </a:lnTo>
                    <a:lnTo>
                      <a:pt x="9182" y="8330"/>
                    </a:lnTo>
                    <a:lnTo>
                      <a:pt x="9425" y="7941"/>
                    </a:lnTo>
                    <a:lnTo>
                      <a:pt x="9645" y="7551"/>
                    </a:lnTo>
                    <a:lnTo>
                      <a:pt x="9864" y="7113"/>
                    </a:lnTo>
                    <a:lnTo>
                      <a:pt x="10034" y="6674"/>
                    </a:lnTo>
                    <a:lnTo>
                      <a:pt x="10156" y="6187"/>
                    </a:lnTo>
                    <a:lnTo>
                      <a:pt x="10229" y="5676"/>
                    </a:lnTo>
                    <a:lnTo>
                      <a:pt x="10253" y="5408"/>
                    </a:lnTo>
                    <a:lnTo>
                      <a:pt x="10278" y="5140"/>
                    </a:lnTo>
                    <a:lnTo>
                      <a:pt x="10278" y="5140"/>
                    </a:lnTo>
                    <a:lnTo>
                      <a:pt x="10229" y="4604"/>
                    </a:lnTo>
                    <a:lnTo>
                      <a:pt x="10156" y="4093"/>
                    </a:lnTo>
                    <a:lnTo>
                      <a:pt x="10034" y="3605"/>
                    </a:lnTo>
                    <a:lnTo>
                      <a:pt x="9864" y="3143"/>
                    </a:lnTo>
                    <a:lnTo>
                      <a:pt x="9645" y="2680"/>
                    </a:lnTo>
                    <a:lnTo>
                      <a:pt x="9401" y="2266"/>
                    </a:lnTo>
                    <a:lnTo>
                      <a:pt x="9084" y="1876"/>
                    </a:lnTo>
                    <a:lnTo>
                      <a:pt x="8768" y="1511"/>
                    </a:lnTo>
                    <a:lnTo>
                      <a:pt x="8402" y="1170"/>
                    </a:lnTo>
                    <a:lnTo>
                      <a:pt x="8013" y="878"/>
                    </a:lnTo>
                    <a:lnTo>
                      <a:pt x="7574" y="634"/>
                    </a:lnTo>
                    <a:lnTo>
                      <a:pt x="7136" y="415"/>
                    </a:lnTo>
                    <a:lnTo>
                      <a:pt x="6673" y="244"/>
                    </a:lnTo>
                    <a:lnTo>
                      <a:pt x="6162" y="98"/>
                    </a:lnTo>
                    <a:lnTo>
                      <a:pt x="5675" y="25"/>
                    </a:lnTo>
                    <a:lnTo>
                      <a:pt x="5139" y="1"/>
                    </a:lnTo>
                    <a:lnTo>
                      <a:pt x="5139" y="1"/>
                    </a:lnTo>
                    <a:lnTo>
                      <a:pt x="4603" y="25"/>
                    </a:lnTo>
                    <a:lnTo>
                      <a:pt x="4116" y="98"/>
                    </a:lnTo>
                    <a:lnTo>
                      <a:pt x="3605" y="244"/>
                    </a:lnTo>
                    <a:lnTo>
                      <a:pt x="3142" y="415"/>
                    </a:lnTo>
                    <a:lnTo>
                      <a:pt x="2703" y="634"/>
                    </a:lnTo>
                    <a:lnTo>
                      <a:pt x="2265" y="878"/>
                    </a:lnTo>
                    <a:lnTo>
                      <a:pt x="1875" y="1170"/>
                    </a:lnTo>
                    <a:lnTo>
                      <a:pt x="1510" y="1511"/>
                    </a:lnTo>
                    <a:lnTo>
                      <a:pt x="1193" y="1876"/>
                    </a:lnTo>
                    <a:lnTo>
                      <a:pt x="877" y="2266"/>
                    </a:lnTo>
                    <a:lnTo>
                      <a:pt x="633" y="2680"/>
                    </a:lnTo>
                    <a:lnTo>
                      <a:pt x="414" y="3143"/>
                    </a:lnTo>
                    <a:lnTo>
                      <a:pt x="244" y="3605"/>
                    </a:lnTo>
                    <a:lnTo>
                      <a:pt x="122" y="4093"/>
                    </a:lnTo>
                    <a:lnTo>
                      <a:pt x="49" y="4604"/>
                    </a:lnTo>
                    <a:lnTo>
                      <a:pt x="0" y="5140"/>
                    </a:lnTo>
                    <a:lnTo>
                      <a:pt x="0" y="5140"/>
                    </a:lnTo>
                    <a:lnTo>
                      <a:pt x="24" y="5408"/>
                    </a:lnTo>
                    <a:lnTo>
                      <a:pt x="49" y="5676"/>
                    </a:lnTo>
                    <a:lnTo>
                      <a:pt x="122" y="6187"/>
                    </a:lnTo>
                    <a:lnTo>
                      <a:pt x="244" y="6674"/>
                    </a:lnTo>
                    <a:lnTo>
                      <a:pt x="414" y="7113"/>
                    </a:lnTo>
                    <a:lnTo>
                      <a:pt x="633" y="7551"/>
                    </a:lnTo>
                    <a:lnTo>
                      <a:pt x="852" y="7941"/>
                    </a:lnTo>
                    <a:lnTo>
                      <a:pt x="1096" y="8330"/>
                    </a:lnTo>
                    <a:lnTo>
                      <a:pt x="1364" y="8720"/>
                    </a:lnTo>
                    <a:lnTo>
                      <a:pt x="1900" y="9499"/>
                    </a:lnTo>
                    <a:lnTo>
                      <a:pt x="2143" y="9913"/>
                    </a:lnTo>
                    <a:lnTo>
                      <a:pt x="2387" y="10327"/>
                    </a:lnTo>
                    <a:lnTo>
                      <a:pt x="2606" y="10766"/>
                    </a:lnTo>
                    <a:lnTo>
                      <a:pt x="2801" y="11253"/>
                    </a:lnTo>
                    <a:lnTo>
                      <a:pt x="2971" y="11764"/>
                    </a:lnTo>
                    <a:lnTo>
                      <a:pt x="3093" y="12300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" name="Shape 827"/>
              <p:cNvSpPr/>
              <p:nvPr/>
            </p:nvSpPr>
            <p:spPr>
              <a:xfrm>
                <a:off x="68738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1"/>
                    </a:moveTo>
                    <a:lnTo>
                      <a:pt x="1413" y="1"/>
                    </a:lnTo>
                    <a:lnTo>
                      <a:pt x="829" y="2850"/>
                    </a:lnTo>
                    <a:lnTo>
                      <a:pt x="1" y="6674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" name="Shape 828"/>
              <p:cNvSpPr/>
              <p:nvPr/>
            </p:nvSpPr>
            <p:spPr>
              <a:xfrm>
                <a:off x="6801975" y="2453200"/>
                <a:ext cx="90150" cy="19500"/>
              </a:xfrm>
              <a:custGeom>
                <a:avLst/>
                <a:gdLst/>
                <a:ahLst/>
                <a:cxnLst/>
                <a:rect l="0" t="0" r="0" b="0"/>
                <a:pathLst>
                  <a:path w="3606" h="780" fill="none" extrusionOk="0">
                    <a:moveTo>
                      <a:pt x="1" y="73"/>
                    </a:moveTo>
                    <a:lnTo>
                      <a:pt x="829" y="780"/>
                    </a:lnTo>
                    <a:lnTo>
                      <a:pt x="1657" y="73"/>
                    </a:lnTo>
                    <a:lnTo>
                      <a:pt x="1657" y="73"/>
                    </a:lnTo>
                    <a:lnTo>
                      <a:pt x="1730" y="25"/>
                    </a:lnTo>
                    <a:lnTo>
                      <a:pt x="1803" y="0"/>
                    </a:lnTo>
                    <a:lnTo>
                      <a:pt x="1876" y="25"/>
                    </a:lnTo>
                    <a:lnTo>
                      <a:pt x="1949" y="73"/>
                    </a:lnTo>
                    <a:lnTo>
                      <a:pt x="2777" y="780"/>
                    </a:lnTo>
                    <a:lnTo>
                      <a:pt x="3605" y="73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" name="Shape 829"/>
              <p:cNvSpPr/>
              <p:nvPr/>
            </p:nvSpPr>
            <p:spPr>
              <a:xfrm>
                <a:off x="6795900" y="2628550"/>
                <a:ext cx="10230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" fill="none" extrusionOk="0">
                    <a:moveTo>
                      <a:pt x="0" y="1"/>
                    </a:moveTo>
                    <a:lnTo>
                      <a:pt x="4092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792643" y="577012"/>
              <a:ext cx="21602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999999"/>
                </a:buClr>
                <a:buSzPct val="100000"/>
              </a:pPr>
              <a:r>
                <a:rPr lang="en-US" sz="1600" b="1" smtClean="0">
                  <a:solidFill>
                    <a:srgbClr val="999999"/>
                  </a:solidFill>
                  <a:latin typeface="Calibri" pitchFamily="34" charset="0"/>
                  <a:ea typeface="Montserrat"/>
                  <a:cs typeface="Calibri" pitchFamily="34" charset="0"/>
                  <a:sym typeface="Montserrat"/>
                </a:rPr>
                <a:t>DOCUMENTATION</a:t>
              </a:r>
              <a:endParaRPr lang="ru-RU" sz="1600" b="1">
                <a:solidFill>
                  <a:srgbClr val="999999"/>
                </a:solidFill>
                <a:latin typeface="Calibri" pitchFamily="34" charset="0"/>
                <a:ea typeface="Montserrat"/>
                <a:cs typeface="Calibri" pitchFamily="34" charset="0"/>
                <a:sym typeface="Montserra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92642" y="823813"/>
              <a:ext cx="6916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http://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developer.android.com/intl/ru/reference/android/widget/RelativeLayout.html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</a:rPr>
                <a:t>    </a:t>
              </a:r>
              <a:endParaRPr lang="ru-RU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5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ru-RU" smtClean="0">
                <a:latin typeface="Calibri" pitchFamily="34" charset="0"/>
                <a:cs typeface="Calibri" pitchFamily="34" charset="0"/>
              </a:rPr>
              <a:t>ОСНОВНЫЕ ПРИНЦИПЫ</a:t>
            </a:r>
            <a:endParaRPr lang="en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-RU" smtClean="0">
                <a:latin typeface="Calibri" pitchFamily="34" charset="0"/>
                <a:cs typeface="Calibri" pitchFamily="34" charset="0"/>
              </a:rPr>
              <a:t>Что такое </a:t>
            </a:r>
            <a:r>
              <a:rPr lang="en-US" smtClean="0">
                <a:latin typeface="Calibri" pitchFamily="34" charset="0"/>
                <a:cs typeface="Calibri" pitchFamily="34" charset="0"/>
              </a:rPr>
              <a:t>UI?</a:t>
            </a:r>
          </a:p>
          <a:p>
            <a:pPr lvl="0" rtl="0">
              <a:spcBef>
                <a:spcPts val="0"/>
              </a:spcBef>
              <a:buNone/>
            </a:pPr>
            <a:endParaRPr lang="ru-RU">
              <a:latin typeface="Calibri" pitchFamily="34" charset="0"/>
              <a:cs typeface="Calibri" pitchFamily="34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ru-RU" smtClean="0">
                <a:latin typeface="Calibri" pitchFamily="34" charset="0"/>
                <a:cs typeface="Calibri" pitchFamily="34" charset="0"/>
              </a:rPr>
              <a:t>Структура?</a:t>
            </a:r>
            <a:r>
              <a:rPr lang="en-US" smtClean="0">
                <a:latin typeface="Calibri" pitchFamily="34" charset="0"/>
                <a:cs typeface="Calibri" pitchFamily="34" charset="0"/>
              </a:rPr>
              <a:t> </a:t>
            </a:r>
            <a:endParaRPr lang="en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9250" y="156900"/>
            <a:ext cx="1241676" cy="533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01444" y="4628248"/>
            <a:ext cx="851881" cy="40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6156176" y="489800"/>
            <a:ext cx="207512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6249492" y="838975"/>
            <a:ext cx="1888500" cy="33561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838309" y="429867"/>
            <a:ext cx="3148199" cy="485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RELATIVE LAYOUT</a:t>
            </a:r>
            <a:r>
              <a:rPr lang="en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" smtClean="0">
                <a:latin typeface="Calibri" pitchFamily="34" charset="0"/>
                <a:cs typeface="Calibri" pitchFamily="34" charset="0"/>
              </a:rPr>
              <a:t/>
            </a:r>
            <a:br>
              <a:rPr lang="en" smtClean="0">
                <a:latin typeface="Calibri" pitchFamily="34" charset="0"/>
                <a:cs typeface="Calibri" pitchFamily="34" charset="0"/>
              </a:rPr>
            </a:br>
            <a:r>
              <a:rPr lang="en" sz="2000" smtClean="0">
                <a:latin typeface="Calibri" pitchFamily="34" charset="0"/>
                <a:cs typeface="Calibri" pitchFamily="34" charset="0"/>
              </a:rPr>
              <a:t>EXAMPLE</a:t>
            </a:r>
            <a:endParaRPr lang="en" sz="20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395536" y="987573"/>
            <a:ext cx="5016173" cy="405017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100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RelativeLayout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xmlns: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"http://schemas.android.com/apk/res/android"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TextView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:id=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"@+id/first"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"First child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/&gt;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TextView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:id=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"@+id/second"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:layout_toRightOf=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"@id/first"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"Second child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/&gt;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TextView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"150dp"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:layout_centerInParent=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"true"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"Third child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/&gt;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RelativeLayout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endParaRPr lang="en" sz="100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96" name="Shape 396"/>
          <p:cNvSpPr/>
          <p:nvPr/>
        </p:nvSpPr>
        <p:spPr>
          <a:xfrm>
            <a:off x="512260" y="267494"/>
            <a:ext cx="280383" cy="485680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9456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350" y="155696"/>
            <a:ext cx="5324100" cy="485699"/>
          </a:xfrm>
        </p:spPr>
        <p:txBody>
          <a:bodyPr/>
          <a:lstStyle/>
          <a:p>
            <a:r>
              <a:rPr lang="en-US" smtClean="0">
                <a:latin typeface="Calibri" pitchFamily="34" charset="0"/>
                <a:cs typeface="Calibri" pitchFamily="34" charset="0"/>
              </a:rPr>
              <a:t>TABLE LAYOUT</a:t>
            </a:r>
            <a:endParaRPr lang="ru-RU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838250" y="767145"/>
            <a:ext cx="6182022" cy="3532797"/>
          </a:xfrm>
        </p:spPr>
        <p:txBody>
          <a:bodyPr/>
          <a:lstStyle/>
          <a:p>
            <a:pPr>
              <a:buNone/>
            </a:pPr>
            <a:r>
              <a:rPr lang="ru-RU" altLang="zh-HK">
                <a:latin typeface="Calibri" pitchFamily="34" charset="0"/>
                <a:ea typeface="Roboto" pitchFamily="2" charset="0"/>
                <a:cs typeface="Calibri" pitchFamily="34" charset="0"/>
              </a:rPr>
              <a:t>Элементы располагаются по строкам и столбцам таблицы. </a:t>
            </a:r>
            <a:r>
              <a:rPr lang="ru-RU" altLang="zh-HK" smtClean="0">
                <a:latin typeface="Calibri" pitchFamily="34" charset="0"/>
                <a:ea typeface="Roboto" pitchFamily="2" charset="0"/>
                <a:cs typeface="Calibri" pitchFamily="34" charset="0"/>
              </a:rPr>
              <a:t>Количество </a:t>
            </a:r>
            <a:r>
              <a:rPr lang="ru-RU" altLang="zh-HK">
                <a:latin typeface="Calibri" pitchFamily="34" charset="0"/>
                <a:ea typeface="Roboto" pitchFamily="2" charset="0"/>
                <a:cs typeface="Calibri" pitchFamily="34" charset="0"/>
              </a:rPr>
              <a:t>столбцов рассчитывается автоматически по наибольшему количеству </a:t>
            </a:r>
            <a:r>
              <a:rPr lang="ru-RU" altLang="zh-HK" smtClean="0">
                <a:latin typeface="Calibri" pitchFamily="34" charset="0"/>
                <a:ea typeface="Roboto" pitchFamily="2" charset="0"/>
                <a:cs typeface="Calibri" pitchFamily="34" charset="0"/>
              </a:rPr>
              <a:t>элементов</a:t>
            </a:r>
            <a:r>
              <a:rPr lang="en-US" altLang="zh-HK" smtClean="0">
                <a:latin typeface="Calibri" pitchFamily="34" charset="0"/>
                <a:ea typeface="Roboto" pitchFamily="2" charset="0"/>
                <a:cs typeface="Calibri" pitchFamily="34" charset="0"/>
              </a:rPr>
              <a:t>.</a:t>
            </a:r>
          </a:p>
          <a:p>
            <a:pPr>
              <a:buNone/>
            </a:pPr>
            <a:endParaRPr lang="en-US" altLang="zh-HK"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>
              <a:buNone/>
            </a:pPr>
            <a:r>
              <a:rPr lang="ru-RU" altLang="zh-HK" sz="1800" smtClean="0">
                <a:latin typeface="Calibri" pitchFamily="34" charset="0"/>
                <a:ea typeface="Roboto" pitchFamily="2" charset="0"/>
                <a:cs typeface="Calibri" pitchFamily="34" charset="0"/>
              </a:rPr>
              <a:t>Позиция элемента:</a:t>
            </a:r>
            <a:endParaRPr lang="ru-RU" altLang="zh-HK" sz="1800"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 marL="342900" indent="-342900"/>
            <a:r>
              <a:rPr lang="ru-RU" sz="1800" b="1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android:layout_span</a:t>
            </a:r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="</a:t>
            </a:r>
            <a:r>
              <a:rPr lang="ru-RU" sz="1800" b="1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2"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 (число ячеек)</a:t>
            </a:r>
            <a:endParaRPr lang="ru-RU" sz="1800">
              <a:latin typeface="Calibri" pitchFamily="34" charset="0"/>
              <a:cs typeface="Calibri" pitchFamily="34" charset="0"/>
            </a:endParaRPr>
          </a:p>
          <a:p>
            <a:pPr marL="342900" indent="-342900"/>
            <a:r>
              <a:rPr lang="ru-RU" sz="1800" b="1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android:layout_column</a:t>
            </a:r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="</a:t>
            </a:r>
            <a:r>
              <a:rPr lang="ru-RU" sz="1800" b="1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1"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 (позиция элемента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)</a:t>
            </a:r>
          </a:p>
          <a:p>
            <a:pPr marL="342900" indent="-342900"/>
            <a:endParaRPr lang="ru-RU" sz="1800" smtClean="0">
              <a:latin typeface="Calibri" pitchFamily="34" charset="0"/>
              <a:cs typeface="Calibri" pitchFamily="34" charset="0"/>
            </a:endParaRPr>
          </a:p>
          <a:p>
            <a:pPr>
              <a:buNone/>
            </a:pPr>
            <a:r>
              <a:rPr lang="ru-RU" sz="1800" smtClean="0">
                <a:latin typeface="Calibri" pitchFamily="34" charset="0"/>
                <a:cs typeface="Calibri" pitchFamily="34" charset="0"/>
              </a:rPr>
              <a:t>Маштабирование:</a:t>
            </a:r>
            <a:endParaRPr lang="ru-RU" sz="1800">
              <a:latin typeface="Calibri" pitchFamily="34" charset="0"/>
              <a:cs typeface="Calibri" pitchFamily="34" charset="0"/>
            </a:endParaRPr>
          </a:p>
          <a:p>
            <a:pPr marL="342900" indent="-342900"/>
            <a:r>
              <a:rPr lang="ru-RU" sz="1800" b="1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android:stretchColumns="*"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 (растягивание)</a:t>
            </a:r>
            <a:endParaRPr lang="ru-RU" sz="1800">
              <a:latin typeface="Calibri" pitchFamily="34" charset="0"/>
              <a:cs typeface="Calibri" pitchFamily="34" charset="0"/>
            </a:endParaRPr>
          </a:p>
          <a:p>
            <a:pPr marL="342900" indent="-342900"/>
            <a:r>
              <a:rPr lang="ru-RU" sz="1800" b="1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android:shrinkColumns</a:t>
            </a:r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="</a:t>
            </a:r>
            <a:r>
              <a:rPr lang="ru-RU" sz="1800" b="1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1,2"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 (сжатие)</a:t>
            </a:r>
            <a:endParaRPr lang="ru-RU" sz="1800">
              <a:latin typeface="Calibri" pitchFamily="34" charset="0"/>
              <a:cs typeface="Calibri" pitchFamily="34" charset="0"/>
            </a:endParaRPr>
          </a:p>
          <a:p>
            <a:pPr marL="342900" indent="-342900"/>
            <a:r>
              <a:rPr lang="ru-RU" sz="1800" b="1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android:collapseColumns</a:t>
            </a:r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="</a:t>
            </a:r>
            <a:r>
              <a:rPr lang="ru-RU" sz="1800" b="1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0</a:t>
            </a:r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"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 (сворачивание)</a:t>
            </a:r>
            <a:endParaRPr lang="ru-RU" sz="1800">
              <a:latin typeface="Calibri" pitchFamily="34" charset="0"/>
              <a:cs typeface="Calibri" pitchFamily="34" charset="0"/>
            </a:endParaRPr>
          </a:p>
          <a:p>
            <a:pPr>
              <a:buNone/>
            </a:pPr>
            <a:endParaRPr lang="en-US" smtClean="0"/>
          </a:p>
          <a:p>
            <a:pPr>
              <a:buNone/>
            </a:pPr>
            <a:endParaRPr lang="ru-RU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353" y="2144059"/>
            <a:ext cx="1902613" cy="4490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Группа 7"/>
          <p:cNvGrpSpPr/>
          <p:nvPr/>
        </p:nvGrpSpPr>
        <p:grpSpPr>
          <a:xfrm>
            <a:off x="512260" y="4515575"/>
            <a:ext cx="7164782" cy="554578"/>
            <a:chOff x="544468" y="577012"/>
            <a:chExt cx="7164782" cy="554578"/>
          </a:xfrm>
        </p:grpSpPr>
        <p:grpSp>
          <p:nvGrpSpPr>
            <p:cNvPr id="9" name="Shape 821"/>
            <p:cNvGrpSpPr/>
            <p:nvPr/>
          </p:nvGrpSpPr>
          <p:grpSpPr>
            <a:xfrm>
              <a:off x="544468" y="667776"/>
              <a:ext cx="215966" cy="342398"/>
              <a:chOff x="6718575" y="2318625"/>
              <a:chExt cx="256950" cy="407375"/>
            </a:xfrm>
          </p:grpSpPr>
          <p:sp>
            <p:nvSpPr>
              <p:cNvPr id="12" name="Shape 822"/>
              <p:cNvSpPr/>
              <p:nvPr/>
            </p:nvSpPr>
            <p:spPr>
              <a:xfrm>
                <a:off x="6795900" y="2673600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2"/>
                    </a:moveTo>
                    <a:lnTo>
                      <a:pt x="4092" y="1"/>
                    </a:lnTo>
                    <a:lnTo>
                      <a:pt x="0" y="1"/>
                    </a:lnTo>
                    <a:lnTo>
                      <a:pt x="0" y="902"/>
                    </a:lnTo>
                    <a:lnTo>
                      <a:pt x="4092" y="90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3" name="Shape 823"/>
              <p:cNvSpPr/>
              <p:nvPr/>
            </p:nvSpPr>
            <p:spPr>
              <a:xfrm>
                <a:off x="6795900" y="2650475"/>
                <a:ext cx="102300" cy="22550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902" fill="none" extrusionOk="0">
                    <a:moveTo>
                      <a:pt x="4092" y="901"/>
                    </a:moveTo>
                    <a:lnTo>
                      <a:pt x="4092" y="0"/>
                    </a:lnTo>
                    <a:lnTo>
                      <a:pt x="0" y="0"/>
                    </a:lnTo>
                    <a:lnTo>
                      <a:pt x="0" y="901"/>
                    </a:lnTo>
                    <a:lnTo>
                      <a:pt x="4092" y="90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4" name="Shape 824"/>
              <p:cNvSpPr/>
              <p:nvPr/>
            </p:nvSpPr>
            <p:spPr>
              <a:xfrm>
                <a:off x="6795900" y="2696125"/>
                <a:ext cx="102300" cy="2987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195" fill="none" extrusionOk="0">
                    <a:moveTo>
                      <a:pt x="0" y="1"/>
                    </a:moveTo>
                    <a:lnTo>
                      <a:pt x="0" y="171"/>
                    </a:lnTo>
                    <a:lnTo>
                      <a:pt x="0" y="171"/>
                    </a:lnTo>
                    <a:lnTo>
                      <a:pt x="24" y="318"/>
                    </a:lnTo>
                    <a:lnTo>
                      <a:pt x="98" y="464"/>
                    </a:lnTo>
                    <a:lnTo>
                      <a:pt x="195" y="585"/>
                    </a:lnTo>
                    <a:lnTo>
                      <a:pt x="341" y="659"/>
                    </a:lnTo>
                    <a:lnTo>
                      <a:pt x="1875" y="1170"/>
                    </a:lnTo>
                    <a:lnTo>
                      <a:pt x="1875" y="1170"/>
                    </a:lnTo>
                    <a:lnTo>
                      <a:pt x="2046" y="1194"/>
                    </a:lnTo>
                    <a:lnTo>
                      <a:pt x="2046" y="1194"/>
                    </a:lnTo>
                    <a:lnTo>
                      <a:pt x="2216" y="1170"/>
                    </a:lnTo>
                    <a:lnTo>
                      <a:pt x="3751" y="659"/>
                    </a:lnTo>
                    <a:lnTo>
                      <a:pt x="3751" y="659"/>
                    </a:lnTo>
                    <a:lnTo>
                      <a:pt x="3897" y="585"/>
                    </a:lnTo>
                    <a:lnTo>
                      <a:pt x="3994" y="464"/>
                    </a:lnTo>
                    <a:lnTo>
                      <a:pt x="4067" y="318"/>
                    </a:lnTo>
                    <a:lnTo>
                      <a:pt x="4092" y="171"/>
                    </a:lnTo>
                    <a:lnTo>
                      <a:pt x="4092" y="1"/>
                    </a:lnTo>
                    <a:lnTo>
                      <a:pt x="0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" name="Shape 825"/>
              <p:cNvSpPr/>
              <p:nvPr/>
            </p:nvSpPr>
            <p:spPr>
              <a:xfrm>
                <a:off x="67849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6674"/>
                    </a:moveTo>
                    <a:lnTo>
                      <a:pt x="1413" y="6674"/>
                    </a:lnTo>
                    <a:lnTo>
                      <a:pt x="585" y="2850"/>
                    </a:lnTo>
                    <a:lnTo>
                      <a:pt x="1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" name="Shape 826"/>
              <p:cNvSpPr/>
              <p:nvPr/>
            </p:nvSpPr>
            <p:spPr>
              <a:xfrm>
                <a:off x="6718575" y="2318625"/>
                <a:ext cx="256950" cy="307525"/>
              </a:xfrm>
              <a:custGeom>
                <a:avLst/>
                <a:gdLst/>
                <a:ahLst/>
                <a:cxnLst/>
                <a:rect l="0" t="0" r="0" b="0"/>
                <a:pathLst>
                  <a:path w="10278" h="12301" fill="none" extrusionOk="0">
                    <a:moveTo>
                      <a:pt x="7185" y="12300"/>
                    </a:moveTo>
                    <a:lnTo>
                      <a:pt x="7185" y="12300"/>
                    </a:lnTo>
                    <a:lnTo>
                      <a:pt x="7307" y="11764"/>
                    </a:lnTo>
                    <a:lnTo>
                      <a:pt x="7477" y="11253"/>
                    </a:lnTo>
                    <a:lnTo>
                      <a:pt x="7672" y="10766"/>
                    </a:lnTo>
                    <a:lnTo>
                      <a:pt x="7891" y="10327"/>
                    </a:lnTo>
                    <a:lnTo>
                      <a:pt x="8135" y="9913"/>
                    </a:lnTo>
                    <a:lnTo>
                      <a:pt x="8378" y="9499"/>
                    </a:lnTo>
                    <a:lnTo>
                      <a:pt x="8914" y="8720"/>
                    </a:lnTo>
                    <a:lnTo>
                      <a:pt x="9182" y="8330"/>
                    </a:lnTo>
                    <a:lnTo>
                      <a:pt x="9425" y="7941"/>
                    </a:lnTo>
                    <a:lnTo>
                      <a:pt x="9645" y="7551"/>
                    </a:lnTo>
                    <a:lnTo>
                      <a:pt x="9864" y="7113"/>
                    </a:lnTo>
                    <a:lnTo>
                      <a:pt x="10034" y="6674"/>
                    </a:lnTo>
                    <a:lnTo>
                      <a:pt x="10156" y="6187"/>
                    </a:lnTo>
                    <a:lnTo>
                      <a:pt x="10229" y="5676"/>
                    </a:lnTo>
                    <a:lnTo>
                      <a:pt x="10253" y="5408"/>
                    </a:lnTo>
                    <a:lnTo>
                      <a:pt x="10278" y="5140"/>
                    </a:lnTo>
                    <a:lnTo>
                      <a:pt x="10278" y="5140"/>
                    </a:lnTo>
                    <a:lnTo>
                      <a:pt x="10229" y="4604"/>
                    </a:lnTo>
                    <a:lnTo>
                      <a:pt x="10156" y="4093"/>
                    </a:lnTo>
                    <a:lnTo>
                      <a:pt x="10034" y="3605"/>
                    </a:lnTo>
                    <a:lnTo>
                      <a:pt x="9864" y="3143"/>
                    </a:lnTo>
                    <a:lnTo>
                      <a:pt x="9645" y="2680"/>
                    </a:lnTo>
                    <a:lnTo>
                      <a:pt x="9401" y="2266"/>
                    </a:lnTo>
                    <a:lnTo>
                      <a:pt x="9084" y="1876"/>
                    </a:lnTo>
                    <a:lnTo>
                      <a:pt x="8768" y="1511"/>
                    </a:lnTo>
                    <a:lnTo>
                      <a:pt x="8402" y="1170"/>
                    </a:lnTo>
                    <a:lnTo>
                      <a:pt x="8013" y="878"/>
                    </a:lnTo>
                    <a:lnTo>
                      <a:pt x="7574" y="634"/>
                    </a:lnTo>
                    <a:lnTo>
                      <a:pt x="7136" y="415"/>
                    </a:lnTo>
                    <a:lnTo>
                      <a:pt x="6673" y="244"/>
                    </a:lnTo>
                    <a:lnTo>
                      <a:pt x="6162" y="98"/>
                    </a:lnTo>
                    <a:lnTo>
                      <a:pt x="5675" y="25"/>
                    </a:lnTo>
                    <a:lnTo>
                      <a:pt x="5139" y="1"/>
                    </a:lnTo>
                    <a:lnTo>
                      <a:pt x="5139" y="1"/>
                    </a:lnTo>
                    <a:lnTo>
                      <a:pt x="4603" y="25"/>
                    </a:lnTo>
                    <a:lnTo>
                      <a:pt x="4116" y="98"/>
                    </a:lnTo>
                    <a:lnTo>
                      <a:pt x="3605" y="244"/>
                    </a:lnTo>
                    <a:lnTo>
                      <a:pt x="3142" y="415"/>
                    </a:lnTo>
                    <a:lnTo>
                      <a:pt x="2703" y="634"/>
                    </a:lnTo>
                    <a:lnTo>
                      <a:pt x="2265" y="878"/>
                    </a:lnTo>
                    <a:lnTo>
                      <a:pt x="1875" y="1170"/>
                    </a:lnTo>
                    <a:lnTo>
                      <a:pt x="1510" y="1511"/>
                    </a:lnTo>
                    <a:lnTo>
                      <a:pt x="1193" y="1876"/>
                    </a:lnTo>
                    <a:lnTo>
                      <a:pt x="877" y="2266"/>
                    </a:lnTo>
                    <a:lnTo>
                      <a:pt x="633" y="2680"/>
                    </a:lnTo>
                    <a:lnTo>
                      <a:pt x="414" y="3143"/>
                    </a:lnTo>
                    <a:lnTo>
                      <a:pt x="244" y="3605"/>
                    </a:lnTo>
                    <a:lnTo>
                      <a:pt x="122" y="4093"/>
                    </a:lnTo>
                    <a:lnTo>
                      <a:pt x="49" y="4604"/>
                    </a:lnTo>
                    <a:lnTo>
                      <a:pt x="0" y="5140"/>
                    </a:lnTo>
                    <a:lnTo>
                      <a:pt x="0" y="5140"/>
                    </a:lnTo>
                    <a:lnTo>
                      <a:pt x="24" y="5408"/>
                    </a:lnTo>
                    <a:lnTo>
                      <a:pt x="49" y="5676"/>
                    </a:lnTo>
                    <a:lnTo>
                      <a:pt x="122" y="6187"/>
                    </a:lnTo>
                    <a:lnTo>
                      <a:pt x="244" y="6674"/>
                    </a:lnTo>
                    <a:lnTo>
                      <a:pt x="414" y="7113"/>
                    </a:lnTo>
                    <a:lnTo>
                      <a:pt x="633" y="7551"/>
                    </a:lnTo>
                    <a:lnTo>
                      <a:pt x="852" y="7941"/>
                    </a:lnTo>
                    <a:lnTo>
                      <a:pt x="1096" y="8330"/>
                    </a:lnTo>
                    <a:lnTo>
                      <a:pt x="1364" y="8720"/>
                    </a:lnTo>
                    <a:lnTo>
                      <a:pt x="1900" y="9499"/>
                    </a:lnTo>
                    <a:lnTo>
                      <a:pt x="2143" y="9913"/>
                    </a:lnTo>
                    <a:lnTo>
                      <a:pt x="2387" y="10327"/>
                    </a:lnTo>
                    <a:lnTo>
                      <a:pt x="2606" y="10766"/>
                    </a:lnTo>
                    <a:lnTo>
                      <a:pt x="2801" y="11253"/>
                    </a:lnTo>
                    <a:lnTo>
                      <a:pt x="2971" y="11764"/>
                    </a:lnTo>
                    <a:lnTo>
                      <a:pt x="3093" y="12300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" name="Shape 827"/>
              <p:cNvSpPr/>
              <p:nvPr/>
            </p:nvSpPr>
            <p:spPr>
              <a:xfrm>
                <a:off x="6873825" y="2459275"/>
                <a:ext cx="35350" cy="166875"/>
              </a:xfrm>
              <a:custGeom>
                <a:avLst/>
                <a:gdLst/>
                <a:ahLst/>
                <a:cxnLst/>
                <a:rect l="0" t="0" r="0" b="0"/>
                <a:pathLst>
                  <a:path w="1414" h="6675" fill="none" extrusionOk="0">
                    <a:moveTo>
                      <a:pt x="1413" y="1"/>
                    </a:moveTo>
                    <a:lnTo>
                      <a:pt x="1413" y="1"/>
                    </a:lnTo>
                    <a:lnTo>
                      <a:pt x="829" y="2850"/>
                    </a:lnTo>
                    <a:lnTo>
                      <a:pt x="1" y="6674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" name="Shape 828"/>
              <p:cNvSpPr/>
              <p:nvPr/>
            </p:nvSpPr>
            <p:spPr>
              <a:xfrm>
                <a:off x="6801975" y="2453200"/>
                <a:ext cx="90150" cy="19500"/>
              </a:xfrm>
              <a:custGeom>
                <a:avLst/>
                <a:gdLst/>
                <a:ahLst/>
                <a:cxnLst/>
                <a:rect l="0" t="0" r="0" b="0"/>
                <a:pathLst>
                  <a:path w="3606" h="780" fill="none" extrusionOk="0">
                    <a:moveTo>
                      <a:pt x="1" y="73"/>
                    </a:moveTo>
                    <a:lnTo>
                      <a:pt x="829" y="780"/>
                    </a:lnTo>
                    <a:lnTo>
                      <a:pt x="1657" y="73"/>
                    </a:lnTo>
                    <a:lnTo>
                      <a:pt x="1657" y="73"/>
                    </a:lnTo>
                    <a:lnTo>
                      <a:pt x="1730" y="25"/>
                    </a:lnTo>
                    <a:lnTo>
                      <a:pt x="1803" y="0"/>
                    </a:lnTo>
                    <a:lnTo>
                      <a:pt x="1876" y="25"/>
                    </a:lnTo>
                    <a:lnTo>
                      <a:pt x="1949" y="73"/>
                    </a:lnTo>
                    <a:lnTo>
                      <a:pt x="2777" y="780"/>
                    </a:lnTo>
                    <a:lnTo>
                      <a:pt x="3605" y="73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" name="Shape 829"/>
              <p:cNvSpPr/>
              <p:nvPr/>
            </p:nvSpPr>
            <p:spPr>
              <a:xfrm>
                <a:off x="6795900" y="2628550"/>
                <a:ext cx="10230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4092" h="1" fill="none" extrusionOk="0">
                    <a:moveTo>
                      <a:pt x="0" y="1"/>
                    </a:moveTo>
                    <a:lnTo>
                      <a:pt x="4092" y="1"/>
                    </a:lnTo>
                  </a:path>
                </a:pathLst>
              </a:custGeom>
              <a:noFill/>
              <a:ln w="12175" cap="rnd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792643" y="577012"/>
              <a:ext cx="21602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999999"/>
                </a:buClr>
                <a:buSzPct val="100000"/>
              </a:pPr>
              <a:r>
                <a:rPr lang="en-US" sz="1600" b="1" smtClean="0">
                  <a:solidFill>
                    <a:srgbClr val="999999"/>
                  </a:solidFill>
                  <a:latin typeface="Calibri" pitchFamily="34" charset="0"/>
                  <a:ea typeface="Montserrat"/>
                  <a:cs typeface="Calibri" pitchFamily="34" charset="0"/>
                  <a:sym typeface="Montserrat"/>
                </a:rPr>
                <a:t>DOCUMENTATION</a:t>
              </a:r>
              <a:endParaRPr lang="ru-RU" sz="1600" b="1">
                <a:solidFill>
                  <a:srgbClr val="999999"/>
                </a:solidFill>
                <a:latin typeface="Calibri" pitchFamily="34" charset="0"/>
                <a:ea typeface="Montserrat"/>
                <a:cs typeface="Calibri" pitchFamily="34" charset="0"/>
                <a:sym typeface="Montserra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92642" y="823813"/>
              <a:ext cx="6916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http://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  <a:hlinkClick r:id="rId4"/>
                </a:rPr>
                <a:t>developer.android.com/intl/ru/reference/android/widget/TableLayout.html</a:t>
              </a:r>
              <a:r>
                <a:rPr lang="en-US" smtClean="0">
                  <a:solidFill>
                    <a:schemeClr val="tx2">
                      <a:lumMod val="75000"/>
                    </a:schemeClr>
                  </a:solidFill>
                  <a:latin typeface="Calibri" pitchFamily="34" charset="0"/>
                  <a:cs typeface="Calibri" pitchFamily="34" charset="0"/>
                </a:rPr>
                <a:t>     </a:t>
              </a:r>
              <a:endParaRPr lang="ru-RU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369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6156176" y="489800"/>
            <a:ext cx="207512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6249492" y="838975"/>
            <a:ext cx="1888500" cy="33561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838309" y="429867"/>
            <a:ext cx="3148199" cy="485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TABLE LAYOUT</a:t>
            </a:r>
            <a:r>
              <a:rPr lang="en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" smtClean="0">
                <a:latin typeface="Calibri" pitchFamily="34" charset="0"/>
                <a:cs typeface="Calibri" pitchFamily="34" charset="0"/>
              </a:rPr>
              <a:t/>
            </a:r>
            <a:br>
              <a:rPr lang="en" smtClean="0">
                <a:latin typeface="Calibri" pitchFamily="34" charset="0"/>
                <a:cs typeface="Calibri" pitchFamily="34" charset="0"/>
              </a:rPr>
            </a:br>
            <a:r>
              <a:rPr lang="en" sz="2000" smtClean="0">
                <a:latin typeface="Calibri" pitchFamily="34" charset="0"/>
                <a:cs typeface="Calibri" pitchFamily="34" charset="0"/>
              </a:rPr>
              <a:t>EXAMPLE</a:t>
            </a:r>
            <a:endParaRPr lang="en" sz="20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395536" y="987573"/>
            <a:ext cx="5016173" cy="405017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100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TableLayout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xmlns: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"http://schemas.android.com/apk/res/android"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:stretchColumns=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"0"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TableRow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TextView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"First child"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:layout_span=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2"</a:t>
            </a:r>
            <a:r>
              <a:rPr lang="ru-RU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/&gt;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TableRow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TableRow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TextView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"Second child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/&gt;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TextView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"Third child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/&gt;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       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TableRow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TableLayout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endParaRPr lang="en" sz="100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96" name="Shape 396"/>
          <p:cNvSpPr/>
          <p:nvPr/>
        </p:nvSpPr>
        <p:spPr>
          <a:xfrm>
            <a:off x="512260" y="267494"/>
            <a:ext cx="280383" cy="485680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547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20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4</a:t>
            </a:r>
            <a:r>
              <a:rPr lang="en" sz="7200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.</a:t>
            </a:r>
            <a:endParaRPr lang="en" sz="7200">
              <a:solidFill>
                <a:srgbClr val="00BCD4"/>
              </a:solidFill>
              <a:latin typeface="Calibri" pitchFamily="34" charset="0"/>
              <a:cs typeface="Calibri" pitchFamily="34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>
                <a:latin typeface="Calibri" pitchFamily="34" charset="0"/>
                <a:cs typeface="Calibri" pitchFamily="34" charset="0"/>
              </a:rPr>
              <a:t>THEME &amp; STYLE</a:t>
            </a:r>
            <a:endParaRPr lang="en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1"/>
          </p:nvPr>
        </p:nvSpPr>
        <p:spPr>
          <a:xfrm>
            <a:off x="6724950" y="1851670"/>
            <a:ext cx="1906200" cy="244573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-RU" smtClean="0">
                <a:latin typeface="Calibri" pitchFamily="34" charset="0"/>
                <a:cs typeface="Calibri" pitchFamily="34" charset="0"/>
              </a:rPr>
              <a:t>Какие бывают темы?</a:t>
            </a:r>
          </a:p>
          <a:p>
            <a:pPr lvl="0" rtl="0">
              <a:spcBef>
                <a:spcPts val="0"/>
              </a:spcBef>
              <a:buNone/>
            </a:pPr>
            <a:endParaRPr lang="ru-RU">
              <a:latin typeface="Calibri" pitchFamily="34" charset="0"/>
              <a:cs typeface="Calibri" pitchFamily="34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ru-RU" smtClean="0">
                <a:latin typeface="Calibri" pitchFamily="34" charset="0"/>
                <a:cs typeface="Calibri" pitchFamily="34" charset="0"/>
              </a:rPr>
              <a:t>Как задать стиль?</a:t>
            </a:r>
            <a:endParaRPr lang="en-US" smtClean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9250" y="156900"/>
            <a:ext cx="1241676" cy="533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01444" y="4628248"/>
            <a:ext cx="851881" cy="409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614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350" y="267494"/>
            <a:ext cx="5324100" cy="485699"/>
          </a:xfrm>
        </p:spPr>
        <p:txBody>
          <a:bodyPr/>
          <a:lstStyle/>
          <a:p>
            <a:r>
              <a:rPr lang="en-US" smtClean="0">
                <a:latin typeface="Calibri" pitchFamily="34" charset="0"/>
                <a:cs typeface="Calibri" pitchFamily="34" charset="0"/>
              </a:rPr>
              <a:t>THEME</a:t>
            </a:r>
            <a:endParaRPr lang="ru-RU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353" y="2144059"/>
            <a:ext cx="1902613" cy="4490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G:\layout-2016-04-07-09143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781" y="1334778"/>
            <a:ext cx="1575971" cy="3054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G:\layout-2016-04-07-091509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0563" y="1344970"/>
            <a:ext cx="1565453" cy="3033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:\layout-2016-04-07-091558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6827" y="1344970"/>
            <a:ext cx="1565453" cy="3033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95682" y="814333"/>
            <a:ext cx="1512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solidFill>
                  <a:srgbClr val="FF0000"/>
                </a:solidFill>
                <a:latin typeface="Freestyle Script" pitchFamily="66" charset="0"/>
              </a:rPr>
              <a:t>Theme</a:t>
            </a:r>
            <a:endParaRPr lang="ru-RU" sz="240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285217" y="813939"/>
            <a:ext cx="1296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solidFill>
                  <a:srgbClr val="FF0000"/>
                </a:solidFill>
                <a:latin typeface="Freestyle Script" pitchFamily="66" charset="0"/>
              </a:rPr>
              <a:t>Holo</a:t>
            </a:r>
            <a:endParaRPr lang="ru-RU" sz="240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841501" y="813940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solidFill>
                  <a:srgbClr val="FF0000"/>
                </a:solidFill>
                <a:latin typeface="Freestyle Script" pitchFamily="66" charset="0"/>
              </a:rPr>
              <a:t>M</a:t>
            </a:r>
            <a:r>
              <a:rPr lang="en-US" sz="2400">
                <a:solidFill>
                  <a:srgbClr val="FF0000"/>
                </a:solidFill>
                <a:latin typeface="Freestyle Script" pitchFamily="66" charset="0"/>
              </a:rPr>
              <a:t>a</a:t>
            </a:r>
            <a:r>
              <a:rPr lang="en-US" sz="2400" smtClean="0">
                <a:solidFill>
                  <a:srgbClr val="FF0000"/>
                </a:solidFill>
                <a:latin typeface="Freestyle Script" pitchFamily="66" charset="0"/>
              </a:rPr>
              <a:t>terial</a:t>
            </a:r>
            <a:endParaRPr lang="ru-RU" sz="24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02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-US" smtClean="0">
                <a:latin typeface="Calibri" pitchFamily="34" charset="0"/>
                <a:cs typeface="Calibri" pitchFamily="34" charset="0"/>
              </a:rPr>
              <a:t>BUTTON STYLE</a:t>
            </a:r>
            <a:endParaRPr lang="en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6902102" cy="2255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100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resources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style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name=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"AppTheme"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parent=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"Theme.AppCompat.Light.DarkActionBar"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name=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"colorPrimary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&gt;@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color/primary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name=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"colorPrimaryDark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&gt;@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color/primaryDark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name=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"colorAccent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&gt;@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color/accent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style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style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name=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"PrettyButton"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name=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"android:textSize"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&gt;20sp&lt;/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name=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"android:textColor"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&gt;#000000&lt;/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name=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"android:padding"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&gt;8dp&lt;/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name=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android:drawableLeft</a:t>
            </a:r>
            <a:r>
              <a:rPr lang="en-US" sz="1000" b="1" smtClean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000" smtClean="0">
                <a:latin typeface="Courier New" pitchFamily="49" charset="0"/>
                <a:cs typeface="Courier New" pitchFamily="49" charset="0"/>
              </a:rPr>
              <a:t>&gt;@drawable/icon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style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style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name=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"ColoredPrettyButton"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parent=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"PrettyButton"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name=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"android:background"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&gt;#FFC107&lt;/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item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style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resources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endParaRPr lang="en" sz="100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656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6156176" y="489800"/>
            <a:ext cx="207512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6249492" y="838975"/>
            <a:ext cx="1888500" cy="33561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838309" y="429867"/>
            <a:ext cx="3148199" cy="485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BUTTON STYLE</a:t>
            </a:r>
            <a:r>
              <a:rPr lang="en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" smtClean="0">
                <a:latin typeface="Calibri" pitchFamily="34" charset="0"/>
                <a:cs typeface="Calibri" pitchFamily="34" charset="0"/>
              </a:rPr>
              <a:t/>
            </a:r>
            <a:br>
              <a:rPr lang="en" smtClean="0">
                <a:latin typeface="Calibri" pitchFamily="34" charset="0"/>
                <a:cs typeface="Calibri" pitchFamily="34" charset="0"/>
              </a:rPr>
            </a:br>
            <a:r>
              <a:rPr lang="en" sz="2000" smtClean="0">
                <a:latin typeface="Calibri" pitchFamily="34" charset="0"/>
                <a:cs typeface="Calibri" pitchFamily="34" charset="0"/>
              </a:rPr>
              <a:t>EXAMPLE</a:t>
            </a:r>
            <a:endParaRPr lang="en" sz="20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395536" y="987573"/>
            <a:ext cx="5016173" cy="405017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100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LinearLayout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xmlns: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"http://schemas.android.com/apk/res/android"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:orientation=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"vertical"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Button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"Default button"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/&gt;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Button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style=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"@style/PrettyButton"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"Pretty button"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/&gt;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&lt;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Button</a:t>
            </a:r>
            <a:b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style=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"@style/ColoredPrettyButton"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:layout_width=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"match_parent"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:layout_height=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"wrap_content"</a:t>
            </a:r>
            <a:b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000" b="1">
                <a:solidFill>
                  <a:srgbClr val="660E7A"/>
                </a:solidFill>
                <a:latin typeface="Courier New" pitchFamily="49" charset="0"/>
                <a:cs typeface="Courier New" pitchFamily="49" charset="0"/>
              </a:rPr>
              <a:t>android</a:t>
            </a:r>
            <a:r>
              <a:rPr lang="en-US" sz="10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:text=</a:t>
            </a:r>
            <a:r>
              <a:rPr lang="en-US" sz="10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"Colored pretty button"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/&gt;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    </a:t>
            </a:r>
            <a:br>
              <a:rPr lang="en-US" sz="1000">
                <a:latin typeface="Courier New" pitchFamily="49" charset="0"/>
                <a:cs typeface="Courier New" pitchFamily="49" charset="0"/>
              </a:rPr>
            </a:br>
            <a:r>
              <a:rPr lang="en-US" sz="1000"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sz="1000" b="1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LinearLayout</a:t>
            </a:r>
            <a:r>
              <a:rPr lang="en-US" sz="1000">
                <a:latin typeface="Courier New" pitchFamily="49" charset="0"/>
                <a:cs typeface="Courier New" pitchFamily="49" charset="0"/>
              </a:rPr>
              <a:t>&gt;</a:t>
            </a:r>
            <a:endParaRPr lang="en" sz="100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96" name="Shape 396"/>
          <p:cNvSpPr/>
          <p:nvPr/>
        </p:nvSpPr>
        <p:spPr>
          <a:xfrm>
            <a:off x="512260" y="267494"/>
            <a:ext cx="280383" cy="485680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34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50"/>
            <a:ext cx="45314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-RU" sz="3600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Спасибо!</a:t>
            </a:r>
            <a:endParaRPr lang="en" sz="3600">
              <a:solidFill>
                <a:srgbClr val="00BCD4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15" name="Shape 415"/>
          <p:cNvSpPr txBox="1">
            <a:spLocks noGrp="1"/>
          </p:cNvSpPr>
          <p:nvPr>
            <p:ph type="subTitle" idx="4294967295"/>
          </p:nvPr>
        </p:nvSpPr>
        <p:spPr>
          <a:xfrm>
            <a:off x="685800" y="3163925"/>
            <a:ext cx="4531499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-RU" sz="3600" smtClean="0">
                <a:latin typeface="Calibri" pitchFamily="34" charset="0"/>
                <a:cs typeface="Calibri" pitchFamily="34" charset="0"/>
              </a:rPr>
              <a:t>Вопросы?</a:t>
            </a:r>
            <a:endParaRPr lang="en" sz="360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417" name="Shape 417"/>
          <p:cNvGrpSpPr/>
          <p:nvPr/>
        </p:nvGrpSpPr>
        <p:grpSpPr>
          <a:xfrm>
            <a:off x="785304" y="1555466"/>
            <a:ext cx="462632" cy="462632"/>
            <a:chOff x="1278900" y="2333250"/>
            <a:chExt cx="381175" cy="381175"/>
          </a:xfrm>
        </p:grpSpPr>
        <p:sp>
          <p:nvSpPr>
            <p:cNvPr id="418" name="Shape 418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-RU" sz="720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5</a:t>
            </a:r>
            <a:r>
              <a:rPr lang="en" sz="7200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.</a:t>
            </a:r>
            <a:endParaRPr lang="en" sz="7200">
              <a:solidFill>
                <a:srgbClr val="00BCD4"/>
              </a:solidFill>
              <a:latin typeface="Calibri" pitchFamily="34" charset="0"/>
              <a:cs typeface="Calibri" pitchFamily="34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ru-RU" smtClean="0">
                <a:latin typeface="Calibri" pitchFamily="34" charset="0"/>
                <a:cs typeface="Calibri" pitchFamily="34" charset="0"/>
              </a:rPr>
              <a:t>ПРАКТИКА</a:t>
            </a:r>
            <a:endParaRPr lang="en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1"/>
          </p:nvPr>
        </p:nvSpPr>
        <p:spPr>
          <a:xfrm>
            <a:off x="6724950" y="1851670"/>
            <a:ext cx="1906200" cy="244573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-RU" smtClean="0">
                <a:latin typeface="Calibri" pitchFamily="34" charset="0"/>
                <a:cs typeface="Calibri" pitchFamily="34" charset="0"/>
              </a:rPr>
              <a:t>Отправим </a:t>
            </a:r>
            <a:r>
              <a:rPr lang="ru-RU" smtClean="0">
                <a:latin typeface="Calibri" pitchFamily="34" charset="0"/>
                <a:cs typeface="Calibri" pitchFamily="34" charset="0"/>
              </a:rPr>
              <a:t>открытку</a:t>
            </a:r>
            <a:r>
              <a:rPr lang="ru-RU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mtClean="0">
                <a:latin typeface="Calibri" pitchFamily="34" charset="0"/>
                <a:cs typeface="Calibri" pitchFamily="34" charset="0"/>
              </a:rPr>
              <a:t>StudyJams!</a:t>
            </a:r>
            <a:endParaRPr lang="en-US" smtClean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9250" y="156900"/>
            <a:ext cx="1241676" cy="533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01444" y="4628248"/>
            <a:ext cx="851881" cy="409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133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6156176" y="489800"/>
            <a:ext cx="207512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6249492" y="838975"/>
            <a:ext cx="1888500" cy="33561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ru-RU">
                <a:latin typeface="Calibri" pitchFamily="34" charset="0"/>
                <a:cs typeface="Calibri" pitchFamily="34" charset="0"/>
              </a:rPr>
              <a:t>ПРАКТИКА</a:t>
            </a:r>
            <a:endParaRPr lang="en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4021782" cy="2255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indent="-342900"/>
            <a:r>
              <a:rPr lang="ru-RU">
                <a:latin typeface="Calibri" pitchFamily="34" charset="0"/>
                <a:ea typeface="Roboto" pitchFamily="2" charset="0"/>
                <a:cs typeface="Calibri" pitchFamily="34" charset="0"/>
              </a:rPr>
              <a:t>Добавить </a:t>
            </a:r>
            <a:r>
              <a:rPr lang="en-US">
                <a:latin typeface="Calibri" pitchFamily="34" charset="0"/>
                <a:ea typeface="Roboto" pitchFamily="2" charset="0"/>
                <a:cs typeface="Calibri" pitchFamily="34" charset="0"/>
              </a:rPr>
              <a:t>XML</a:t>
            </a:r>
            <a:r>
              <a:rPr lang="ru-RU">
                <a:latin typeface="Calibri" pitchFamily="34" charset="0"/>
                <a:ea typeface="Roboto" pitchFamily="2" charset="0"/>
                <a:cs typeface="Calibri" pitchFamily="34" charset="0"/>
              </a:rPr>
              <a:t>-разметку</a:t>
            </a:r>
          </a:p>
          <a:p>
            <a:pPr marL="342900" indent="-342900"/>
            <a:r>
              <a:rPr lang="ru-RU">
                <a:latin typeface="Calibri" pitchFamily="34" charset="0"/>
                <a:ea typeface="Roboto" pitchFamily="2" charset="0"/>
                <a:cs typeface="Calibri" pitchFamily="34" charset="0"/>
              </a:rPr>
              <a:t>Обработать </a:t>
            </a:r>
            <a:r>
              <a:rPr lang="en-US">
                <a:latin typeface="Calibri" pitchFamily="34" charset="0"/>
                <a:ea typeface="Roboto" pitchFamily="2" charset="0"/>
                <a:cs typeface="Calibri" pitchFamily="34" charset="0"/>
              </a:rPr>
              <a:t>click</a:t>
            </a:r>
          </a:p>
          <a:p>
            <a:pPr marL="342900" indent="-342900"/>
            <a:r>
              <a:rPr lang="ru-RU">
                <a:latin typeface="Calibri" pitchFamily="34" charset="0"/>
                <a:ea typeface="Roboto" pitchFamily="2" charset="0"/>
                <a:cs typeface="Calibri" pitchFamily="34" charset="0"/>
              </a:rPr>
              <a:t>Обработать </a:t>
            </a:r>
            <a:r>
              <a:rPr lang="en-US" smtClean="0">
                <a:latin typeface="Calibri" pitchFamily="34" charset="0"/>
                <a:ea typeface="Roboto" pitchFamily="2" charset="0"/>
                <a:cs typeface="Calibri" pitchFamily="34" charset="0"/>
              </a:rPr>
              <a:t>onActivityResult</a:t>
            </a:r>
            <a:endParaRPr lang="ru-RU" smtClean="0"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 marL="342900" indent="-342900"/>
            <a:r>
              <a:rPr lang="ru-RU" smtClean="0">
                <a:latin typeface="Calibri" pitchFamily="34" charset="0"/>
                <a:ea typeface="Roboto" pitchFamily="2" charset="0"/>
                <a:cs typeface="Calibri" pitchFamily="34" charset="0"/>
              </a:rPr>
              <a:t>Загрузить картинку из галлереи</a:t>
            </a:r>
            <a:endParaRPr lang="en-US"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 marL="342900" indent="-342900"/>
            <a:r>
              <a:rPr lang="ru-RU">
                <a:latin typeface="Calibri" pitchFamily="34" charset="0"/>
                <a:ea typeface="Roboto" pitchFamily="2" charset="0"/>
                <a:cs typeface="Calibri" pitchFamily="34" charset="0"/>
              </a:rPr>
              <a:t>Отправить </a:t>
            </a:r>
            <a:r>
              <a:rPr lang="ru-RU" smtClean="0">
                <a:latin typeface="Calibri" pitchFamily="34" charset="0"/>
                <a:ea typeface="Roboto" pitchFamily="2" charset="0"/>
                <a:cs typeface="Calibri" pitchFamily="34" charset="0"/>
              </a:rPr>
              <a:t>открытку!</a:t>
            </a:r>
            <a:endParaRPr lang="en">
              <a:latin typeface="Calibri" pitchFamily="34" charset="0"/>
              <a:ea typeface="Roboto" pitchFamily="2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07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838250" y="195486"/>
            <a:ext cx="5324100" cy="3421148"/>
          </a:xfrm>
        </p:spPr>
        <p:txBody>
          <a:bodyPr/>
          <a:lstStyle/>
          <a:p>
            <a:pPr>
              <a:spcAft>
                <a:spcPts val="600"/>
              </a:spcAft>
              <a:buNone/>
            </a:pPr>
            <a:r>
              <a:rPr lang="ru-RU" altLang="zh-HK" b="1">
                <a:solidFill>
                  <a:srgbClr val="00CCFF"/>
                </a:solidFill>
                <a:latin typeface="Calibri" pitchFamily="34" charset="0"/>
                <a:ea typeface="Karla" charset="0"/>
                <a:cs typeface="Calibri" pitchFamily="34" charset="0"/>
              </a:rPr>
              <a:t>Пользовательский интерфейс (</a:t>
            </a:r>
            <a:r>
              <a:rPr lang="en-US" altLang="zh-HK" b="1">
                <a:solidFill>
                  <a:srgbClr val="00CCFF"/>
                </a:solidFill>
                <a:latin typeface="Calibri" pitchFamily="34" charset="0"/>
                <a:ea typeface="Karla" charset="0"/>
                <a:cs typeface="Calibri" pitchFamily="34" charset="0"/>
              </a:rPr>
              <a:t>UI</a:t>
            </a:r>
            <a:r>
              <a:rPr lang="ru-RU" altLang="zh-HK" b="1">
                <a:solidFill>
                  <a:srgbClr val="00CCFF"/>
                </a:solidFill>
                <a:latin typeface="Calibri" pitchFamily="34" charset="0"/>
                <a:ea typeface="Karla" charset="0"/>
                <a:cs typeface="Calibri" pitchFamily="34" charset="0"/>
              </a:rPr>
              <a:t>)</a:t>
            </a:r>
            <a:r>
              <a:rPr lang="ru-RU" altLang="zh-HK">
                <a:latin typeface="Calibri" pitchFamily="34" charset="0"/>
                <a:ea typeface="Karla" charset="0"/>
                <a:cs typeface="Calibri" pitchFamily="34" charset="0"/>
              </a:rPr>
              <a:t> </a:t>
            </a:r>
            <a:r>
              <a:rPr lang="en-US" altLang="zh-HK">
                <a:latin typeface="Calibri" pitchFamily="34" charset="0"/>
                <a:ea typeface="Karla" charset="0"/>
                <a:cs typeface="Calibri" pitchFamily="34" charset="0"/>
              </a:rPr>
              <a:t>- </a:t>
            </a:r>
            <a:r>
              <a:rPr lang="ru-RU" altLang="zh-HK">
                <a:latin typeface="Calibri" pitchFamily="34" charset="0"/>
                <a:ea typeface="Karla" charset="0"/>
                <a:cs typeface="Calibri" pitchFamily="34" charset="0"/>
              </a:rPr>
              <a:t>видимая часть экрана, с которой пользватель может </a:t>
            </a:r>
            <a:r>
              <a:rPr lang="ru-RU" altLang="zh-HK" smtClean="0">
                <a:latin typeface="Calibri" pitchFamily="34" charset="0"/>
                <a:ea typeface="Karla" charset="0"/>
                <a:cs typeface="Calibri" pitchFamily="34" charset="0"/>
              </a:rPr>
              <a:t>взаимодействовать</a:t>
            </a:r>
          </a:p>
          <a:p>
            <a:pPr>
              <a:spcAft>
                <a:spcPts val="600"/>
              </a:spcAft>
              <a:buNone/>
            </a:pPr>
            <a:endParaRPr lang="en-US" altLang="zh-HK" sz="1800" smtClean="0">
              <a:latin typeface="Calibri" pitchFamily="34" charset="0"/>
              <a:ea typeface="Karla" charset="0"/>
              <a:cs typeface="Calibri" pitchFamily="34" charset="0"/>
            </a:endParaRPr>
          </a:p>
          <a:p>
            <a:pPr>
              <a:spcAft>
                <a:spcPts val="600"/>
              </a:spcAft>
              <a:buNone/>
            </a:pPr>
            <a:r>
              <a:rPr lang="ru-RU" altLang="zh-HK" sz="1800" smtClean="0">
                <a:latin typeface="Calibri" pitchFamily="34" charset="0"/>
                <a:ea typeface="Karla" charset="0"/>
                <a:cs typeface="Calibri" pitchFamily="34" charset="0"/>
              </a:rPr>
              <a:t>Основые </a:t>
            </a:r>
            <a:r>
              <a:rPr lang="ru-RU" altLang="zh-HK" sz="1800">
                <a:latin typeface="Calibri" pitchFamily="34" charset="0"/>
                <a:ea typeface="Karla" charset="0"/>
                <a:cs typeface="Calibri" pitchFamily="34" charset="0"/>
              </a:rPr>
              <a:t>принципы:</a:t>
            </a:r>
          </a:p>
          <a:p>
            <a:pPr marL="342900" indent="-342900">
              <a:spcAft>
                <a:spcPts val="600"/>
              </a:spcAft>
            </a:pPr>
            <a:r>
              <a:rPr lang="ru-RU" altLang="zh-HK" sz="1800">
                <a:latin typeface="Calibri" pitchFamily="34" charset="0"/>
                <a:ea typeface="Karla" charset="0"/>
                <a:cs typeface="Calibri" pitchFamily="34" charset="0"/>
              </a:rPr>
              <a:t>Удобство</a:t>
            </a:r>
          </a:p>
          <a:p>
            <a:pPr marL="342900" indent="-342900">
              <a:spcAft>
                <a:spcPts val="600"/>
              </a:spcAft>
            </a:pPr>
            <a:r>
              <a:rPr lang="ru-RU" altLang="zh-HK" sz="1800">
                <a:latin typeface="Calibri" pitchFamily="34" charset="0"/>
                <a:ea typeface="Karla" charset="0"/>
                <a:cs typeface="Calibri" pitchFamily="34" charset="0"/>
              </a:rPr>
              <a:t>Отзывчивость</a:t>
            </a:r>
          </a:p>
          <a:p>
            <a:pPr marL="342900" indent="-342900">
              <a:spcAft>
                <a:spcPts val="600"/>
              </a:spcAft>
            </a:pPr>
            <a:r>
              <a:rPr lang="ru-RU" altLang="zh-HK" sz="1800">
                <a:latin typeface="Calibri" pitchFamily="34" charset="0"/>
                <a:ea typeface="Karla" charset="0"/>
                <a:cs typeface="Calibri" pitchFamily="34" charset="0"/>
              </a:rPr>
              <a:t>Поддержка разных </a:t>
            </a:r>
            <a:r>
              <a:rPr lang="ru-RU" altLang="zh-HK" sz="1800" smtClean="0">
                <a:latin typeface="Calibri" pitchFamily="34" charset="0"/>
                <a:ea typeface="Karla" charset="0"/>
                <a:cs typeface="Calibri" pitchFamily="34" charset="0"/>
              </a:rPr>
              <a:t>экранов</a:t>
            </a:r>
            <a:endParaRPr lang="ru-RU" altLang="zh-HK" sz="1800">
              <a:latin typeface="Calibri" pitchFamily="34" charset="0"/>
              <a:ea typeface="Karla" charset="0"/>
              <a:cs typeface="Calibri" pitchFamily="34" charset="0"/>
            </a:endParaRPr>
          </a:p>
          <a:p>
            <a:pPr>
              <a:buNone/>
            </a:pPr>
            <a:endParaRPr lang="ru-RU" altLang="zh-HK" smtClean="0">
              <a:ea typeface="Roboto" pitchFamily="2" charset="0"/>
            </a:endParaRPr>
          </a:p>
          <a:p>
            <a:pPr>
              <a:buNone/>
            </a:pPr>
            <a:endParaRPr lang="en-US" smtClean="0"/>
          </a:p>
          <a:p>
            <a:pPr>
              <a:buNone/>
            </a:pPr>
            <a:endParaRPr lang="ru-RU"/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417" y="3122226"/>
            <a:ext cx="5116743" cy="1619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:\посылка\Komments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16607"/>
            <a:ext cx="6234263" cy="4229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605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838309" y="208656"/>
            <a:ext cx="3148199" cy="485699"/>
          </a:xfrm>
        </p:spPr>
        <p:txBody>
          <a:bodyPr/>
          <a:lstStyle/>
          <a:p>
            <a:r>
              <a:rPr lang="ru-RU" smtClean="0">
                <a:latin typeface="Calibri" pitchFamily="34" charset="0"/>
                <a:cs typeface="Calibri" pitchFamily="34" charset="0"/>
              </a:rPr>
              <a:t>СТРУКТУРА</a:t>
            </a:r>
            <a:endParaRPr lang="ru-RU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1"/>
          </p:nvPr>
        </p:nvSpPr>
        <p:spPr>
          <a:xfrm>
            <a:off x="395536" y="820106"/>
            <a:ext cx="4248472" cy="4055900"/>
          </a:xfrm>
        </p:spPr>
        <p:txBody>
          <a:bodyPr/>
          <a:lstStyle/>
          <a:p>
            <a:pPr marL="342900" indent="-342900">
              <a:spcAft>
                <a:spcPts val="600"/>
              </a:spcAft>
            </a:pPr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View</a:t>
            </a:r>
            <a:r>
              <a:rPr lang="ru-RU" sz="1800">
                <a:latin typeface="Calibri" pitchFamily="34" charset="0"/>
                <a:cs typeface="Calibri" pitchFamily="34" charset="0"/>
              </a:rPr>
              <a:t> 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– элемент управления </a:t>
            </a:r>
            <a:endParaRPr lang="ru-RU" sz="1800">
              <a:latin typeface="Calibri" pitchFamily="34" charset="0"/>
              <a:cs typeface="Calibri" pitchFamily="34" charset="0"/>
            </a:endParaRPr>
          </a:p>
          <a:p>
            <a:pPr marL="342900" indent="-342900">
              <a:spcAft>
                <a:spcPts val="600"/>
              </a:spcAft>
            </a:pPr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ViewGroup</a:t>
            </a:r>
            <a:r>
              <a:rPr lang="ru-RU" sz="1800">
                <a:latin typeface="Calibri" pitchFamily="34" charset="0"/>
                <a:cs typeface="Calibri" pitchFamily="34" charset="0"/>
              </a:rPr>
              <a:t> предназначен 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для </a:t>
            </a:r>
            <a:r>
              <a:rPr lang="ru-RU" sz="1800">
                <a:latin typeface="Calibri" pitchFamily="34" charset="0"/>
                <a:cs typeface="Calibri" pitchFamily="34" charset="0"/>
              </a:rPr>
              <a:t>создания 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элементов управления сложной </a:t>
            </a:r>
            <a:r>
              <a:rPr lang="ru-RU" sz="1800">
                <a:latin typeface="Calibri" pitchFamily="34" charset="0"/>
                <a:cs typeface="Calibri" pitchFamily="34" charset="0"/>
              </a:rPr>
              <a:t>структуры</a:t>
            </a:r>
          </a:p>
          <a:p>
            <a:pPr marL="342900" indent="-342900">
              <a:spcAft>
                <a:spcPts val="600"/>
              </a:spcAft>
            </a:pPr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LayoutManager</a:t>
            </a:r>
            <a:r>
              <a:rPr lang="ru-RU" sz="1800">
                <a:latin typeface="Calibri" pitchFamily="34" charset="0"/>
                <a:cs typeface="Calibri" pitchFamily="34" charset="0"/>
              </a:rPr>
              <a:t> предназначен </a:t>
            </a:r>
            <a:r>
              <a:rPr lang="en-US" sz="1800" smtClean="0">
                <a:latin typeface="Calibri" pitchFamily="34" charset="0"/>
                <a:cs typeface="Calibri" pitchFamily="34" charset="0"/>
              </a:rPr>
              <a:t/>
            </a:r>
            <a:br>
              <a:rPr lang="en-US" sz="1800" smtClean="0">
                <a:latin typeface="Calibri" pitchFamily="34" charset="0"/>
                <a:cs typeface="Calibri" pitchFamily="34" charset="0"/>
              </a:rPr>
            </a:br>
            <a:r>
              <a:rPr lang="ru-RU" sz="1800" smtClean="0">
                <a:latin typeface="Calibri" pitchFamily="34" charset="0"/>
                <a:cs typeface="Calibri" pitchFamily="34" charset="0"/>
              </a:rPr>
              <a:t>для </a:t>
            </a:r>
            <a:r>
              <a:rPr lang="ru-RU" sz="1800">
                <a:latin typeface="Calibri" pitchFamily="34" charset="0"/>
                <a:cs typeface="Calibri" pitchFamily="34" charset="0"/>
              </a:rPr>
              <a:t>автоматического размещения 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элементов управления </a:t>
            </a:r>
            <a:endParaRPr lang="ru-RU" sz="1800">
              <a:latin typeface="Calibri" pitchFamily="34" charset="0"/>
              <a:cs typeface="Calibri" pitchFamily="34" charset="0"/>
            </a:endParaRPr>
          </a:p>
          <a:p>
            <a:pPr marL="342900" indent="-342900">
              <a:spcAft>
                <a:spcPts val="600"/>
              </a:spcAft>
            </a:pPr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Widget</a:t>
            </a:r>
            <a:r>
              <a:rPr lang="ru-RU" sz="1800">
                <a:latin typeface="Calibri" pitchFamily="34" charset="0"/>
                <a:cs typeface="Calibri" pitchFamily="34" charset="0"/>
              </a:rPr>
              <a:t> – интгерированный элемент 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управления сложной </a:t>
            </a:r>
            <a:r>
              <a:rPr lang="ru-RU" sz="1800">
                <a:latin typeface="Calibri" pitchFamily="34" charset="0"/>
                <a:cs typeface="Calibri" pitchFamily="34" charset="0"/>
              </a:rPr>
              <a:t>структуры</a:t>
            </a:r>
          </a:p>
          <a:p>
            <a:pPr marL="342900" indent="-342900">
              <a:spcAft>
                <a:spcPts val="600"/>
              </a:spcAft>
            </a:pPr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Activity</a:t>
            </a:r>
            <a:r>
              <a:rPr lang="ru-RU" sz="1800">
                <a:latin typeface="Calibri" pitchFamily="34" charset="0"/>
                <a:cs typeface="Calibri" pitchFamily="34" charset="0"/>
              </a:rPr>
              <a:t> – экранная форма</a:t>
            </a:r>
          </a:p>
          <a:p>
            <a:endParaRPr lang="ru-RU"/>
          </a:p>
        </p:txBody>
      </p:sp>
      <p:pic>
        <p:nvPicPr>
          <p:cNvPr id="2051" name="Picture 3" descr="G:\посылка\Komments4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1636" y="987574"/>
            <a:ext cx="3932852" cy="270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9746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6169288" y="489800"/>
            <a:ext cx="207512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6262603" y="838975"/>
            <a:ext cx="1890000" cy="33561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838309" y="195486"/>
            <a:ext cx="3148199" cy="485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mtClean="0"/>
              <a:t/>
            </a:r>
            <a:br>
              <a:rPr lang="en" smtClean="0"/>
            </a:br>
            <a:r>
              <a:rPr lang="en" smtClean="0">
                <a:latin typeface="Calibri" pitchFamily="34" charset="0"/>
                <a:cs typeface="Calibri" pitchFamily="34" charset="0"/>
              </a:rPr>
              <a:t>LAYOUT</a:t>
            </a:r>
            <a:endParaRPr lang="en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467544" y="806935"/>
            <a:ext cx="4078916" cy="402606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8">
              <a:spcAft>
                <a:spcPts val="600"/>
              </a:spcAft>
              <a:buClrTx/>
              <a:buSzTx/>
            </a:pPr>
            <a:r>
              <a:rPr lang="en-US" b="1" kern="1200">
                <a:solidFill>
                  <a:srgbClr val="00BCD4"/>
                </a:solidFill>
                <a:latin typeface="Calibri"/>
                <a:ea typeface="+mn-ea"/>
                <a:cs typeface="+mn-cs"/>
              </a:rPr>
              <a:t>Layout</a:t>
            </a: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 – </a:t>
            </a:r>
            <a:r>
              <a:rPr lang="ru-RU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макет приложения, определяет визуальную структуру пользовательского </a:t>
            </a:r>
            <a:r>
              <a:rPr lang="ru-RU" kern="120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интерфейса</a:t>
            </a:r>
          </a:p>
          <a:p>
            <a:pPr lvl="8">
              <a:spcAft>
                <a:spcPts val="600"/>
              </a:spcAft>
              <a:buClrTx/>
              <a:buSzTx/>
            </a:pPr>
            <a:endParaRPr lang="ru-RU" kern="1200">
              <a:solidFill>
                <a:prstClr val="black"/>
              </a:solidFill>
              <a:latin typeface="Calibri"/>
              <a:ea typeface="+mn-ea"/>
              <a:cs typeface="+mn-cs"/>
            </a:endParaRPr>
          </a:p>
          <a:p>
            <a:pPr marL="342900" indent="-342900">
              <a:spcAft>
                <a:spcPts val="600"/>
              </a:spcAft>
              <a:buClrTx/>
              <a:buSzTx/>
            </a:pPr>
            <a:r>
              <a:rPr lang="ru-RU" sz="1800" kern="120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Layout </a:t>
            </a:r>
            <a:r>
              <a:rPr lang="ru-RU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содержит XML-описание элементов управления и их</a:t>
            </a: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 </a:t>
            </a:r>
            <a:r>
              <a:rPr lang="ru-RU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размещения для экранной формы (</a:t>
            </a: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A</a:t>
            </a:r>
            <a:r>
              <a:rPr lang="ru-RU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ctivity)</a:t>
            </a: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.</a:t>
            </a:r>
          </a:p>
          <a:p>
            <a:pPr marL="342900" indent="-342900">
              <a:spcAft>
                <a:spcPts val="600"/>
              </a:spcAft>
              <a:buClrTx/>
              <a:buSzTx/>
            </a:pPr>
            <a:r>
              <a:rPr lang="ru-RU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Каждый layout хранится в отдельном файле.</a:t>
            </a: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 </a:t>
            </a:r>
          </a:p>
          <a:p>
            <a:pPr marL="342900" indent="-342900">
              <a:spcAft>
                <a:spcPts val="600"/>
              </a:spcAft>
              <a:buClrTx/>
              <a:buSzTx/>
            </a:pPr>
            <a:r>
              <a:rPr lang="ru-RU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Идентификатор layout – имя xml-файла, в котором он хранится.</a:t>
            </a:r>
            <a:endParaRPr lang="en-US" sz="1800" kern="1200"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607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309" y="1059582"/>
            <a:ext cx="3148199" cy="485699"/>
          </a:xfrm>
        </p:spPr>
        <p:txBody>
          <a:bodyPr/>
          <a:lstStyle/>
          <a:p>
            <a:r>
              <a:rPr lang="en-US" smtClean="0">
                <a:latin typeface="Calibri" pitchFamily="34" charset="0"/>
                <a:cs typeface="Calibri" pitchFamily="34" charset="0"/>
              </a:rPr>
              <a:t>VIEW</a:t>
            </a:r>
            <a:endParaRPr lang="ru-RU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838250" y="1671032"/>
            <a:ext cx="3148199" cy="2255700"/>
          </a:xfrm>
        </p:spPr>
        <p:txBody>
          <a:bodyPr/>
          <a:lstStyle/>
          <a:p>
            <a:pPr>
              <a:buNone/>
            </a:pPr>
            <a:r>
              <a:rPr lang="ru-RU" smtClean="0">
                <a:latin typeface="Calibri" pitchFamily="34" charset="0"/>
                <a:cs typeface="Calibri" pitchFamily="34" charset="0"/>
              </a:rPr>
              <a:t>Управляемые параметры:</a:t>
            </a:r>
          </a:p>
          <a:p>
            <a:pPr marL="342900" indent="-342900"/>
            <a:r>
              <a:rPr lang="ru-RU">
                <a:latin typeface="Calibri" pitchFamily="34" charset="0"/>
                <a:cs typeface="Calibri" pitchFamily="34" charset="0"/>
              </a:rPr>
              <a:t>И</a:t>
            </a:r>
            <a:r>
              <a:rPr lang="ru-RU" smtClean="0">
                <a:latin typeface="Calibri" pitchFamily="34" charset="0"/>
                <a:cs typeface="Calibri" pitchFamily="34" charset="0"/>
              </a:rPr>
              <a:t>дентификатор</a:t>
            </a:r>
          </a:p>
          <a:p>
            <a:pPr marL="342900" indent="-342900"/>
            <a:r>
              <a:rPr lang="ru-RU" smtClean="0">
                <a:latin typeface="Calibri" pitchFamily="34" charset="0"/>
                <a:cs typeface="Calibri" pitchFamily="34" charset="0"/>
              </a:rPr>
              <a:t>Размер</a:t>
            </a:r>
            <a:endParaRPr lang="en-US" smtClean="0">
              <a:latin typeface="Calibri" pitchFamily="34" charset="0"/>
              <a:cs typeface="Calibri" pitchFamily="34" charset="0"/>
            </a:endParaRPr>
          </a:p>
          <a:p>
            <a:pPr marL="342900" indent="-342900"/>
            <a:r>
              <a:rPr lang="ru-RU" smtClean="0">
                <a:latin typeface="Calibri" pitchFamily="34" charset="0"/>
                <a:cs typeface="Calibri" pitchFamily="34" charset="0"/>
              </a:rPr>
              <a:t>Поля</a:t>
            </a:r>
            <a:endParaRPr lang="en-US" smtClean="0">
              <a:latin typeface="Calibri" pitchFamily="34" charset="0"/>
              <a:cs typeface="Calibri" pitchFamily="34" charset="0"/>
            </a:endParaRPr>
          </a:p>
          <a:p>
            <a:pPr marL="342900" indent="-342900"/>
            <a:r>
              <a:rPr lang="ru-RU" smtClean="0">
                <a:latin typeface="Calibri" pitchFamily="34" charset="0"/>
                <a:cs typeface="Calibri" pitchFamily="34" charset="0"/>
              </a:rPr>
              <a:t>Отступы</a:t>
            </a:r>
            <a:endParaRPr lang="en-US" smtClean="0">
              <a:latin typeface="Calibri" pitchFamily="34" charset="0"/>
              <a:cs typeface="Calibri" pitchFamily="34" charset="0"/>
            </a:endParaRPr>
          </a:p>
          <a:p>
            <a:pPr marL="342900" indent="-342900"/>
            <a:r>
              <a:rPr lang="ru-RU" smtClean="0">
                <a:latin typeface="Calibri" pitchFamily="34" charset="0"/>
                <a:cs typeface="Calibri" pitchFamily="34" charset="0"/>
              </a:rPr>
              <a:t>Фон</a:t>
            </a:r>
            <a:endParaRPr lang="en-US" smtClean="0">
              <a:latin typeface="Calibri" pitchFamily="34" charset="0"/>
              <a:cs typeface="Calibri" pitchFamily="34" charset="0"/>
            </a:endParaRPr>
          </a:p>
          <a:p>
            <a:pPr marL="342900" indent="-342900"/>
            <a:r>
              <a:rPr lang="ru-RU" smtClean="0">
                <a:latin typeface="Calibri" pitchFamily="34" charset="0"/>
                <a:cs typeface="Calibri" pitchFamily="34" charset="0"/>
              </a:rPr>
              <a:t>Видимость</a:t>
            </a:r>
            <a:endParaRPr lang="en-US" smtClean="0">
              <a:latin typeface="Calibri" pitchFamily="34" charset="0"/>
              <a:cs typeface="Calibri" pitchFamily="34" charset="0"/>
            </a:endParaRPr>
          </a:p>
          <a:p>
            <a:pPr>
              <a:buNone/>
            </a:pPr>
            <a:endParaRPr lang="ru-RU" altLang="zh-HK" smtClean="0">
              <a:latin typeface="Calibri" pitchFamily="34" charset="0"/>
              <a:ea typeface="Roboto" pitchFamily="2" charset="0"/>
              <a:cs typeface="Calibri" pitchFamily="34" charset="0"/>
            </a:endParaRPr>
          </a:p>
          <a:p>
            <a:pPr>
              <a:buNone/>
            </a:pPr>
            <a:endParaRPr lang="ru-RU"/>
          </a:p>
        </p:txBody>
      </p:sp>
      <p:pic>
        <p:nvPicPr>
          <p:cNvPr id="1028" name="Picture 4" descr="G:\посылка\Margins_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2486" y="1203598"/>
            <a:ext cx="3477986" cy="270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6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309" y="411510"/>
            <a:ext cx="3148199" cy="485699"/>
          </a:xfrm>
        </p:spPr>
        <p:txBody>
          <a:bodyPr/>
          <a:lstStyle/>
          <a:p>
            <a:r>
              <a:rPr lang="ru-RU" smtClean="0">
                <a:latin typeface="Calibri" pitchFamily="34" charset="0"/>
                <a:cs typeface="Calibri" pitchFamily="34" charset="0"/>
              </a:rPr>
              <a:t>ЗАДАНИЕ РАЗМЕРА</a:t>
            </a:r>
            <a:endParaRPr lang="ru-RU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50" y="1022960"/>
            <a:ext cx="3445718" cy="3565014"/>
          </a:xfrm>
        </p:spPr>
        <p:txBody>
          <a:bodyPr/>
          <a:lstStyle/>
          <a:p>
            <a:pPr>
              <a:buNone/>
            </a:pPr>
            <a:r>
              <a:rPr lang="ru-RU" sz="1800">
                <a:latin typeface="Calibri" pitchFamily="34" charset="0"/>
                <a:cs typeface="Calibri" pitchFamily="34" charset="0"/>
              </a:rPr>
              <a:t>Возможные значения </a:t>
            </a:r>
            <a:r>
              <a:rPr lang="ru-RU" sz="1800" smtClean="0">
                <a:latin typeface="Calibri" pitchFamily="34" charset="0"/>
                <a:cs typeface="Calibri" pitchFamily="34" charset="0"/>
              </a:rPr>
              <a:t>:</a:t>
            </a:r>
            <a:endParaRPr lang="ru-RU" sz="1800">
              <a:latin typeface="Calibri" pitchFamily="34" charset="0"/>
              <a:cs typeface="Calibri" pitchFamily="34" charset="0"/>
            </a:endParaRPr>
          </a:p>
          <a:p>
            <a:pPr marL="342900" indent="-342900"/>
            <a:r>
              <a:rPr lang="ru-RU" sz="1800">
                <a:latin typeface="Calibri" pitchFamily="34" charset="0"/>
                <a:cs typeface="Calibri" pitchFamily="34" charset="0"/>
              </a:rPr>
              <a:t>точное значение длины или ширины (px, dp, in, …)</a:t>
            </a:r>
          </a:p>
          <a:p>
            <a:pPr marL="342900" indent="-342900"/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wrap_content</a:t>
            </a:r>
            <a:r>
              <a:rPr lang="ru-RU" sz="1800">
                <a:latin typeface="Calibri" pitchFamily="34" charset="0"/>
                <a:cs typeface="Calibri" pitchFamily="34" charset="0"/>
              </a:rPr>
              <a:t> – элемент должен занять столько места сколько требует размещенный на нем контент</a:t>
            </a:r>
          </a:p>
          <a:p>
            <a:pPr marL="342900" indent="-342900"/>
            <a:r>
              <a:rPr lang="ru-RU" sz="1800" b="1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match_parent</a:t>
            </a:r>
            <a:r>
              <a:rPr lang="ru-RU" sz="1800">
                <a:latin typeface="Calibri" pitchFamily="34" charset="0"/>
                <a:cs typeface="Calibri" pitchFamily="34" charset="0"/>
              </a:rPr>
              <a:t> – элемент занимает все доступное место в контейнере, в котором он размещен </a:t>
            </a:r>
          </a:p>
          <a:p>
            <a:endParaRPr lang="ru-RU"/>
          </a:p>
        </p:txBody>
      </p:sp>
      <p:grpSp>
        <p:nvGrpSpPr>
          <p:cNvPr id="5" name="Группа 4"/>
          <p:cNvGrpSpPr/>
          <p:nvPr/>
        </p:nvGrpSpPr>
        <p:grpSpPr>
          <a:xfrm rot="-5400000">
            <a:off x="6188472" y="-295087"/>
            <a:ext cx="1765779" cy="3494842"/>
            <a:chOff x="5411709" y="489800"/>
            <a:chExt cx="2075120" cy="4163909"/>
          </a:xfrm>
        </p:grpSpPr>
        <p:sp>
          <p:nvSpPr>
            <p:cNvPr id="13" name="Shape 392"/>
            <p:cNvSpPr/>
            <p:nvPr/>
          </p:nvSpPr>
          <p:spPr>
            <a:xfrm>
              <a:off x="5411709" y="489800"/>
              <a:ext cx="2075120" cy="4163909"/>
            </a:xfrm>
            <a:custGeom>
              <a:avLst/>
              <a:gdLst/>
              <a:ahLst/>
              <a:cxnLst/>
              <a:rect l="0" t="0" r="0" b="0"/>
              <a:pathLst>
                <a:path w="30819" h="61841" extrusionOk="0">
                  <a:moveTo>
                    <a:pt x="5160" y="2580"/>
                  </a:moveTo>
                  <a:lnTo>
                    <a:pt x="5295" y="2648"/>
                  </a:lnTo>
                  <a:lnTo>
                    <a:pt x="5363" y="2784"/>
                  </a:lnTo>
                  <a:lnTo>
                    <a:pt x="5363" y="2920"/>
                  </a:lnTo>
                  <a:lnTo>
                    <a:pt x="5363" y="3055"/>
                  </a:lnTo>
                  <a:lnTo>
                    <a:pt x="5295" y="3191"/>
                  </a:lnTo>
                  <a:lnTo>
                    <a:pt x="5160" y="3259"/>
                  </a:lnTo>
                  <a:lnTo>
                    <a:pt x="4888" y="3259"/>
                  </a:lnTo>
                  <a:lnTo>
                    <a:pt x="4752" y="3191"/>
                  </a:lnTo>
                  <a:lnTo>
                    <a:pt x="4684" y="3055"/>
                  </a:lnTo>
                  <a:lnTo>
                    <a:pt x="4684" y="2920"/>
                  </a:lnTo>
                  <a:lnTo>
                    <a:pt x="4684" y="2784"/>
                  </a:lnTo>
                  <a:lnTo>
                    <a:pt x="4752" y="2648"/>
                  </a:lnTo>
                  <a:lnTo>
                    <a:pt x="4888" y="2580"/>
                  </a:lnTo>
                  <a:close/>
                  <a:moveTo>
                    <a:pt x="15410" y="2241"/>
                  </a:moveTo>
                  <a:lnTo>
                    <a:pt x="15681" y="2309"/>
                  </a:lnTo>
                  <a:lnTo>
                    <a:pt x="15885" y="2444"/>
                  </a:lnTo>
                  <a:lnTo>
                    <a:pt x="16021" y="2648"/>
                  </a:lnTo>
                  <a:lnTo>
                    <a:pt x="16088" y="2920"/>
                  </a:lnTo>
                  <a:lnTo>
                    <a:pt x="16021" y="3191"/>
                  </a:lnTo>
                  <a:lnTo>
                    <a:pt x="15885" y="3395"/>
                  </a:lnTo>
                  <a:lnTo>
                    <a:pt x="15681" y="3531"/>
                  </a:lnTo>
                  <a:lnTo>
                    <a:pt x="15410" y="3598"/>
                  </a:lnTo>
                  <a:lnTo>
                    <a:pt x="15138" y="3531"/>
                  </a:lnTo>
                  <a:lnTo>
                    <a:pt x="14934" y="3395"/>
                  </a:lnTo>
                  <a:lnTo>
                    <a:pt x="14799" y="3191"/>
                  </a:lnTo>
                  <a:lnTo>
                    <a:pt x="14731" y="2920"/>
                  </a:lnTo>
                  <a:lnTo>
                    <a:pt x="14799" y="2648"/>
                  </a:lnTo>
                  <a:lnTo>
                    <a:pt x="14934" y="2444"/>
                  </a:lnTo>
                  <a:lnTo>
                    <a:pt x="15138" y="2309"/>
                  </a:lnTo>
                  <a:lnTo>
                    <a:pt x="15410" y="2241"/>
                  </a:lnTo>
                  <a:close/>
                  <a:moveTo>
                    <a:pt x="29393" y="5228"/>
                  </a:moveTo>
                  <a:lnTo>
                    <a:pt x="29461" y="5296"/>
                  </a:lnTo>
                  <a:lnTo>
                    <a:pt x="29461" y="54849"/>
                  </a:lnTo>
                  <a:lnTo>
                    <a:pt x="1426" y="54849"/>
                  </a:lnTo>
                  <a:lnTo>
                    <a:pt x="1426" y="5296"/>
                  </a:lnTo>
                  <a:lnTo>
                    <a:pt x="1494" y="5228"/>
                  </a:lnTo>
                  <a:close/>
                  <a:moveTo>
                    <a:pt x="15410" y="544"/>
                  </a:moveTo>
                  <a:lnTo>
                    <a:pt x="19143" y="612"/>
                  </a:lnTo>
                  <a:lnTo>
                    <a:pt x="23012" y="747"/>
                  </a:lnTo>
                  <a:lnTo>
                    <a:pt x="26339" y="951"/>
                  </a:lnTo>
                  <a:lnTo>
                    <a:pt x="27560" y="1087"/>
                  </a:lnTo>
                  <a:lnTo>
                    <a:pt x="27560" y="1087"/>
                  </a:lnTo>
                  <a:lnTo>
                    <a:pt x="26339" y="1019"/>
                  </a:lnTo>
                  <a:lnTo>
                    <a:pt x="23012" y="815"/>
                  </a:lnTo>
                  <a:lnTo>
                    <a:pt x="19143" y="680"/>
                  </a:lnTo>
                  <a:lnTo>
                    <a:pt x="15410" y="612"/>
                  </a:lnTo>
                  <a:lnTo>
                    <a:pt x="11676" y="680"/>
                  </a:lnTo>
                  <a:lnTo>
                    <a:pt x="7807" y="815"/>
                  </a:lnTo>
                  <a:lnTo>
                    <a:pt x="4481" y="1019"/>
                  </a:lnTo>
                  <a:lnTo>
                    <a:pt x="3259" y="1087"/>
                  </a:lnTo>
                  <a:lnTo>
                    <a:pt x="2444" y="1223"/>
                  </a:lnTo>
                  <a:lnTo>
                    <a:pt x="1969" y="1358"/>
                  </a:lnTo>
                  <a:lnTo>
                    <a:pt x="1630" y="1494"/>
                  </a:lnTo>
                  <a:lnTo>
                    <a:pt x="1290" y="1698"/>
                  </a:lnTo>
                  <a:lnTo>
                    <a:pt x="1019" y="1901"/>
                  </a:lnTo>
                  <a:lnTo>
                    <a:pt x="815" y="2173"/>
                  </a:lnTo>
                  <a:lnTo>
                    <a:pt x="679" y="2444"/>
                  </a:lnTo>
                  <a:lnTo>
                    <a:pt x="544" y="2852"/>
                  </a:lnTo>
                  <a:lnTo>
                    <a:pt x="544" y="3259"/>
                  </a:lnTo>
                  <a:lnTo>
                    <a:pt x="544" y="58311"/>
                  </a:lnTo>
                  <a:lnTo>
                    <a:pt x="544" y="58718"/>
                  </a:lnTo>
                  <a:lnTo>
                    <a:pt x="476" y="58311"/>
                  </a:lnTo>
                  <a:lnTo>
                    <a:pt x="476" y="3259"/>
                  </a:lnTo>
                  <a:lnTo>
                    <a:pt x="544" y="2784"/>
                  </a:lnTo>
                  <a:lnTo>
                    <a:pt x="612" y="2444"/>
                  </a:lnTo>
                  <a:lnTo>
                    <a:pt x="747" y="2105"/>
                  </a:lnTo>
                  <a:lnTo>
                    <a:pt x="951" y="1834"/>
                  </a:lnTo>
                  <a:lnTo>
                    <a:pt x="1222" y="1630"/>
                  </a:lnTo>
                  <a:lnTo>
                    <a:pt x="1562" y="1426"/>
                  </a:lnTo>
                  <a:lnTo>
                    <a:pt x="1969" y="1290"/>
                  </a:lnTo>
                  <a:lnTo>
                    <a:pt x="2444" y="1155"/>
                  </a:lnTo>
                  <a:lnTo>
                    <a:pt x="3259" y="1087"/>
                  </a:lnTo>
                  <a:lnTo>
                    <a:pt x="4481" y="951"/>
                  </a:lnTo>
                  <a:lnTo>
                    <a:pt x="7807" y="747"/>
                  </a:lnTo>
                  <a:lnTo>
                    <a:pt x="11676" y="612"/>
                  </a:lnTo>
                  <a:lnTo>
                    <a:pt x="15410" y="544"/>
                  </a:lnTo>
                  <a:close/>
                  <a:moveTo>
                    <a:pt x="27560" y="1087"/>
                  </a:moveTo>
                  <a:lnTo>
                    <a:pt x="28375" y="1155"/>
                  </a:lnTo>
                  <a:lnTo>
                    <a:pt x="28850" y="1290"/>
                  </a:lnTo>
                  <a:lnTo>
                    <a:pt x="29257" y="1426"/>
                  </a:lnTo>
                  <a:lnTo>
                    <a:pt x="29597" y="1630"/>
                  </a:lnTo>
                  <a:lnTo>
                    <a:pt x="29868" y="1834"/>
                  </a:lnTo>
                  <a:lnTo>
                    <a:pt x="30072" y="2105"/>
                  </a:lnTo>
                  <a:lnTo>
                    <a:pt x="30208" y="2444"/>
                  </a:lnTo>
                  <a:lnTo>
                    <a:pt x="30276" y="2784"/>
                  </a:lnTo>
                  <a:lnTo>
                    <a:pt x="30344" y="3259"/>
                  </a:lnTo>
                  <a:lnTo>
                    <a:pt x="30344" y="58311"/>
                  </a:lnTo>
                  <a:lnTo>
                    <a:pt x="30276" y="58718"/>
                  </a:lnTo>
                  <a:lnTo>
                    <a:pt x="30208" y="59125"/>
                  </a:lnTo>
                  <a:lnTo>
                    <a:pt x="30072" y="59465"/>
                  </a:lnTo>
                  <a:lnTo>
                    <a:pt x="29868" y="59736"/>
                  </a:lnTo>
                  <a:lnTo>
                    <a:pt x="29597" y="60008"/>
                  </a:lnTo>
                  <a:lnTo>
                    <a:pt x="29257" y="60144"/>
                  </a:lnTo>
                  <a:lnTo>
                    <a:pt x="28850" y="60347"/>
                  </a:lnTo>
                  <a:lnTo>
                    <a:pt x="28375" y="60415"/>
                  </a:lnTo>
                  <a:lnTo>
                    <a:pt x="26746" y="60687"/>
                  </a:lnTo>
                  <a:lnTo>
                    <a:pt x="23895" y="60958"/>
                  </a:lnTo>
                  <a:lnTo>
                    <a:pt x="22130" y="61094"/>
                  </a:lnTo>
                  <a:lnTo>
                    <a:pt x="20093" y="61230"/>
                  </a:lnTo>
                  <a:lnTo>
                    <a:pt x="17853" y="61298"/>
                  </a:lnTo>
                  <a:lnTo>
                    <a:pt x="12966" y="61298"/>
                  </a:lnTo>
                  <a:lnTo>
                    <a:pt x="10726" y="61230"/>
                  </a:lnTo>
                  <a:lnTo>
                    <a:pt x="8689" y="61094"/>
                  </a:lnTo>
                  <a:lnTo>
                    <a:pt x="6924" y="60958"/>
                  </a:lnTo>
                  <a:lnTo>
                    <a:pt x="4073" y="60687"/>
                  </a:lnTo>
                  <a:lnTo>
                    <a:pt x="2444" y="60415"/>
                  </a:lnTo>
                  <a:lnTo>
                    <a:pt x="1969" y="60347"/>
                  </a:lnTo>
                  <a:lnTo>
                    <a:pt x="1562" y="60144"/>
                  </a:lnTo>
                  <a:lnTo>
                    <a:pt x="1290" y="60008"/>
                  </a:lnTo>
                  <a:lnTo>
                    <a:pt x="951" y="59736"/>
                  </a:lnTo>
                  <a:lnTo>
                    <a:pt x="747" y="59465"/>
                  </a:lnTo>
                  <a:lnTo>
                    <a:pt x="612" y="59125"/>
                  </a:lnTo>
                  <a:lnTo>
                    <a:pt x="544" y="58718"/>
                  </a:lnTo>
                  <a:lnTo>
                    <a:pt x="544" y="58718"/>
                  </a:lnTo>
                  <a:lnTo>
                    <a:pt x="679" y="59125"/>
                  </a:lnTo>
                  <a:lnTo>
                    <a:pt x="815" y="59397"/>
                  </a:lnTo>
                  <a:lnTo>
                    <a:pt x="1019" y="59669"/>
                  </a:lnTo>
                  <a:lnTo>
                    <a:pt x="1290" y="59940"/>
                  </a:lnTo>
                  <a:lnTo>
                    <a:pt x="1630" y="60144"/>
                  </a:lnTo>
                  <a:lnTo>
                    <a:pt x="2037" y="60279"/>
                  </a:lnTo>
                  <a:lnTo>
                    <a:pt x="2444" y="60415"/>
                  </a:lnTo>
                  <a:lnTo>
                    <a:pt x="4073" y="60619"/>
                  </a:lnTo>
                  <a:lnTo>
                    <a:pt x="6924" y="60890"/>
                  </a:lnTo>
                  <a:lnTo>
                    <a:pt x="8689" y="61026"/>
                  </a:lnTo>
                  <a:lnTo>
                    <a:pt x="10726" y="61162"/>
                  </a:lnTo>
                  <a:lnTo>
                    <a:pt x="12966" y="61230"/>
                  </a:lnTo>
                  <a:lnTo>
                    <a:pt x="17853" y="61230"/>
                  </a:lnTo>
                  <a:lnTo>
                    <a:pt x="20093" y="61162"/>
                  </a:lnTo>
                  <a:lnTo>
                    <a:pt x="22130" y="61026"/>
                  </a:lnTo>
                  <a:lnTo>
                    <a:pt x="23895" y="60890"/>
                  </a:lnTo>
                  <a:lnTo>
                    <a:pt x="26746" y="60619"/>
                  </a:lnTo>
                  <a:lnTo>
                    <a:pt x="28375" y="60415"/>
                  </a:lnTo>
                  <a:lnTo>
                    <a:pt x="28850" y="60279"/>
                  </a:lnTo>
                  <a:lnTo>
                    <a:pt x="29190" y="60144"/>
                  </a:lnTo>
                  <a:lnTo>
                    <a:pt x="29529" y="59940"/>
                  </a:lnTo>
                  <a:lnTo>
                    <a:pt x="29800" y="59669"/>
                  </a:lnTo>
                  <a:lnTo>
                    <a:pt x="30004" y="59397"/>
                  </a:lnTo>
                  <a:lnTo>
                    <a:pt x="30140" y="59125"/>
                  </a:lnTo>
                  <a:lnTo>
                    <a:pt x="30276" y="58718"/>
                  </a:lnTo>
                  <a:lnTo>
                    <a:pt x="30276" y="58311"/>
                  </a:lnTo>
                  <a:lnTo>
                    <a:pt x="30276" y="3259"/>
                  </a:lnTo>
                  <a:lnTo>
                    <a:pt x="30276" y="2852"/>
                  </a:lnTo>
                  <a:lnTo>
                    <a:pt x="30140" y="2444"/>
                  </a:lnTo>
                  <a:lnTo>
                    <a:pt x="30004" y="2173"/>
                  </a:lnTo>
                  <a:lnTo>
                    <a:pt x="29800" y="1901"/>
                  </a:lnTo>
                  <a:lnTo>
                    <a:pt x="29529" y="1698"/>
                  </a:lnTo>
                  <a:lnTo>
                    <a:pt x="29190" y="1494"/>
                  </a:lnTo>
                  <a:lnTo>
                    <a:pt x="28850" y="1358"/>
                  </a:lnTo>
                  <a:lnTo>
                    <a:pt x="28375" y="1223"/>
                  </a:lnTo>
                  <a:lnTo>
                    <a:pt x="27560" y="1087"/>
                  </a:lnTo>
                  <a:close/>
                  <a:moveTo>
                    <a:pt x="15410" y="1"/>
                  </a:moveTo>
                  <a:lnTo>
                    <a:pt x="11608" y="69"/>
                  </a:lnTo>
                  <a:lnTo>
                    <a:pt x="7739" y="204"/>
                  </a:lnTo>
                  <a:lnTo>
                    <a:pt x="4413" y="408"/>
                  </a:lnTo>
                  <a:lnTo>
                    <a:pt x="3191" y="544"/>
                  </a:lnTo>
                  <a:lnTo>
                    <a:pt x="2309" y="680"/>
                  </a:lnTo>
                  <a:lnTo>
                    <a:pt x="1765" y="815"/>
                  </a:lnTo>
                  <a:lnTo>
                    <a:pt x="1290" y="1019"/>
                  </a:lnTo>
                  <a:lnTo>
                    <a:pt x="883" y="1223"/>
                  </a:lnTo>
                  <a:lnTo>
                    <a:pt x="544" y="1494"/>
                  </a:lnTo>
                  <a:lnTo>
                    <a:pt x="340" y="1901"/>
                  </a:lnTo>
                  <a:lnTo>
                    <a:pt x="136" y="2241"/>
                  </a:lnTo>
                  <a:lnTo>
                    <a:pt x="1" y="2716"/>
                  </a:lnTo>
                  <a:lnTo>
                    <a:pt x="1" y="3259"/>
                  </a:lnTo>
                  <a:lnTo>
                    <a:pt x="1" y="58311"/>
                  </a:lnTo>
                  <a:lnTo>
                    <a:pt x="1" y="58854"/>
                  </a:lnTo>
                  <a:lnTo>
                    <a:pt x="136" y="59261"/>
                  </a:lnTo>
                  <a:lnTo>
                    <a:pt x="340" y="59736"/>
                  </a:lnTo>
                  <a:lnTo>
                    <a:pt x="612" y="60076"/>
                  </a:lnTo>
                  <a:lnTo>
                    <a:pt x="951" y="60347"/>
                  </a:lnTo>
                  <a:lnTo>
                    <a:pt x="1358" y="60619"/>
                  </a:lnTo>
                  <a:lnTo>
                    <a:pt x="1833" y="60823"/>
                  </a:lnTo>
                  <a:lnTo>
                    <a:pt x="2309" y="60958"/>
                  </a:lnTo>
                  <a:lnTo>
                    <a:pt x="4006" y="61162"/>
                  </a:lnTo>
                  <a:lnTo>
                    <a:pt x="6857" y="61501"/>
                  </a:lnTo>
                  <a:lnTo>
                    <a:pt x="8689" y="61637"/>
                  </a:lnTo>
                  <a:lnTo>
                    <a:pt x="10726" y="61705"/>
                  </a:lnTo>
                  <a:lnTo>
                    <a:pt x="12966" y="61773"/>
                  </a:lnTo>
                  <a:lnTo>
                    <a:pt x="15410" y="61841"/>
                  </a:lnTo>
                  <a:lnTo>
                    <a:pt x="17853" y="61773"/>
                  </a:lnTo>
                  <a:lnTo>
                    <a:pt x="20093" y="61705"/>
                  </a:lnTo>
                  <a:lnTo>
                    <a:pt x="22130" y="61637"/>
                  </a:lnTo>
                  <a:lnTo>
                    <a:pt x="23963" y="61501"/>
                  </a:lnTo>
                  <a:lnTo>
                    <a:pt x="26814" y="61162"/>
                  </a:lnTo>
                  <a:lnTo>
                    <a:pt x="28511" y="60958"/>
                  </a:lnTo>
                  <a:lnTo>
                    <a:pt x="28986" y="60823"/>
                  </a:lnTo>
                  <a:lnTo>
                    <a:pt x="29461" y="60619"/>
                  </a:lnTo>
                  <a:lnTo>
                    <a:pt x="29868" y="60347"/>
                  </a:lnTo>
                  <a:lnTo>
                    <a:pt x="30208" y="60076"/>
                  </a:lnTo>
                  <a:lnTo>
                    <a:pt x="30479" y="59736"/>
                  </a:lnTo>
                  <a:lnTo>
                    <a:pt x="30683" y="59261"/>
                  </a:lnTo>
                  <a:lnTo>
                    <a:pt x="30819" y="58854"/>
                  </a:lnTo>
                  <a:lnTo>
                    <a:pt x="30819" y="58311"/>
                  </a:lnTo>
                  <a:lnTo>
                    <a:pt x="30819" y="3259"/>
                  </a:lnTo>
                  <a:lnTo>
                    <a:pt x="30819" y="2716"/>
                  </a:lnTo>
                  <a:lnTo>
                    <a:pt x="30683" y="2241"/>
                  </a:lnTo>
                  <a:lnTo>
                    <a:pt x="30547" y="1901"/>
                  </a:lnTo>
                  <a:lnTo>
                    <a:pt x="30276" y="1494"/>
                  </a:lnTo>
                  <a:lnTo>
                    <a:pt x="29936" y="1223"/>
                  </a:lnTo>
                  <a:lnTo>
                    <a:pt x="29529" y="1019"/>
                  </a:lnTo>
                  <a:lnTo>
                    <a:pt x="29054" y="815"/>
                  </a:lnTo>
                  <a:lnTo>
                    <a:pt x="28511" y="680"/>
                  </a:lnTo>
                  <a:lnTo>
                    <a:pt x="27628" y="544"/>
                  </a:lnTo>
                  <a:lnTo>
                    <a:pt x="26406" y="408"/>
                  </a:lnTo>
                  <a:lnTo>
                    <a:pt x="23080" y="204"/>
                  </a:lnTo>
                  <a:lnTo>
                    <a:pt x="19211" y="69"/>
                  </a:lnTo>
                  <a:lnTo>
                    <a:pt x="1541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393"/>
            <p:cNvSpPr/>
            <p:nvPr/>
          </p:nvSpPr>
          <p:spPr>
            <a:xfrm>
              <a:off x="5505025" y="838975"/>
              <a:ext cx="1888500" cy="3356100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endParaRPr lang="en" sz="10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6" name="Группа 5"/>
          <p:cNvGrpSpPr/>
          <p:nvPr/>
        </p:nvGrpSpPr>
        <p:grpSpPr>
          <a:xfrm rot="-5400000">
            <a:off x="6412792" y="2253991"/>
            <a:ext cx="1584176" cy="3227806"/>
            <a:chOff x="5411709" y="489800"/>
            <a:chExt cx="2075120" cy="4163909"/>
          </a:xfrm>
        </p:grpSpPr>
        <p:sp>
          <p:nvSpPr>
            <p:cNvPr id="16" name="Shape 392"/>
            <p:cNvSpPr/>
            <p:nvPr/>
          </p:nvSpPr>
          <p:spPr>
            <a:xfrm>
              <a:off x="5411709" y="489800"/>
              <a:ext cx="2075120" cy="4163909"/>
            </a:xfrm>
            <a:custGeom>
              <a:avLst/>
              <a:gdLst/>
              <a:ahLst/>
              <a:cxnLst/>
              <a:rect l="0" t="0" r="0" b="0"/>
              <a:pathLst>
                <a:path w="30819" h="61841" extrusionOk="0">
                  <a:moveTo>
                    <a:pt x="5160" y="2580"/>
                  </a:moveTo>
                  <a:lnTo>
                    <a:pt x="5295" y="2648"/>
                  </a:lnTo>
                  <a:lnTo>
                    <a:pt x="5363" y="2784"/>
                  </a:lnTo>
                  <a:lnTo>
                    <a:pt x="5363" y="2920"/>
                  </a:lnTo>
                  <a:lnTo>
                    <a:pt x="5363" y="3055"/>
                  </a:lnTo>
                  <a:lnTo>
                    <a:pt x="5295" y="3191"/>
                  </a:lnTo>
                  <a:lnTo>
                    <a:pt x="5160" y="3259"/>
                  </a:lnTo>
                  <a:lnTo>
                    <a:pt x="4888" y="3259"/>
                  </a:lnTo>
                  <a:lnTo>
                    <a:pt x="4752" y="3191"/>
                  </a:lnTo>
                  <a:lnTo>
                    <a:pt x="4684" y="3055"/>
                  </a:lnTo>
                  <a:lnTo>
                    <a:pt x="4684" y="2920"/>
                  </a:lnTo>
                  <a:lnTo>
                    <a:pt x="4684" y="2784"/>
                  </a:lnTo>
                  <a:lnTo>
                    <a:pt x="4752" y="2648"/>
                  </a:lnTo>
                  <a:lnTo>
                    <a:pt x="4888" y="2580"/>
                  </a:lnTo>
                  <a:close/>
                  <a:moveTo>
                    <a:pt x="15410" y="2241"/>
                  </a:moveTo>
                  <a:lnTo>
                    <a:pt x="15681" y="2309"/>
                  </a:lnTo>
                  <a:lnTo>
                    <a:pt x="15885" y="2444"/>
                  </a:lnTo>
                  <a:lnTo>
                    <a:pt x="16021" y="2648"/>
                  </a:lnTo>
                  <a:lnTo>
                    <a:pt x="16088" y="2920"/>
                  </a:lnTo>
                  <a:lnTo>
                    <a:pt x="16021" y="3191"/>
                  </a:lnTo>
                  <a:lnTo>
                    <a:pt x="15885" y="3395"/>
                  </a:lnTo>
                  <a:lnTo>
                    <a:pt x="15681" y="3531"/>
                  </a:lnTo>
                  <a:lnTo>
                    <a:pt x="15410" y="3598"/>
                  </a:lnTo>
                  <a:lnTo>
                    <a:pt x="15138" y="3531"/>
                  </a:lnTo>
                  <a:lnTo>
                    <a:pt x="14934" y="3395"/>
                  </a:lnTo>
                  <a:lnTo>
                    <a:pt x="14799" y="3191"/>
                  </a:lnTo>
                  <a:lnTo>
                    <a:pt x="14731" y="2920"/>
                  </a:lnTo>
                  <a:lnTo>
                    <a:pt x="14799" y="2648"/>
                  </a:lnTo>
                  <a:lnTo>
                    <a:pt x="14934" y="2444"/>
                  </a:lnTo>
                  <a:lnTo>
                    <a:pt x="15138" y="2309"/>
                  </a:lnTo>
                  <a:lnTo>
                    <a:pt x="15410" y="2241"/>
                  </a:lnTo>
                  <a:close/>
                  <a:moveTo>
                    <a:pt x="29393" y="5228"/>
                  </a:moveTo>
                  <a:lnTo>
                    <a:pt x="29461" y="5296"/>
                  </a:lnTo>
                  <a:lnTo>
                    <a:pt x="29461" y="54849"/>
                  </a:lnTo>
                  <a:lnTo>
                    <a:pt x="1426" y="54849"/>
                  </a:lnTo>
                  <a:lnTo>
                    <a:pt x="1426" y="5296"/>
                  </a:lnTo>
                  <a:lnTo>
                    <a:pt x="1494" y="5228"/>
                  </a:lnTo>
                  <a:close/>
                  <a:moveTo>
                    <a:pt x="15410" y="544"/>
                  </a:moveTo>
                  <a:lnTo>
                    <a:pt x="19143" y="612"/>
                  </a:lnTo>
                  <a:lnTo>
                    <a:pt x="23012" y="747"/>
                  </a:lnTo>
                  <a:lnTo>
                    <a:pt x="26339" y="951"/>
                  </a:lnTo>
                  <a:lnTo>
                    <a:pt x="27560" y="1087"/>
                  </a:lnTo>
                  <a:lnTo>
                    <a:pt x="27560" y="1087"/>
                  </a:lnTo>
                  <a:lnTo>
                    <a:pt x="26339" y="1019"/>
                  </a:lnTo>
                  <a:lnTo>
                    <a:pt x="23012" y="815"/>
                  </a:lnTo>
                  <a:lnTo>
                    <a:pt x="19143" y="680"/>
                  </a:lnTo>
                  <a:lnTo>
                    <a:pt x="15410" y="612"/>
                  </a:lnTo>
                  <a:lnTo>
                    <a:pt x="11676" y="680"/>
                  </a:lnTo>
                  <a:lnTo>
                    <a:pt x="7807" y="815"/>
                  </a:lnTo>
                  <a:lnTo>
                    <a:pt x="4481" y="1019"/>
                  </a:lnTo>
                  <a:lnTo>
                    <a:pt x="3259" y="1087"/>
                  </a:lnTo>
                  <a:lnTo>
                    <a:pt x="2444" y="1223"/>
                  </a:lnTo>
                  <a:lnTo>
                    <a:pt x="1969" y="1358"/>
                  </a:lnTo>
                  <a:lnTo>
                    <a:pt x="1630" y="1494"/>
                  </a:lnTo>
                  <a:lnTo>
                    <a:pt x="1290" y="1698"/>
                  </a:lnTo>
                  <a:lnTo>
                    <a:pt x="1019" y="1901"/>
                  </a:lnTo>
                  <a:lnTo>
                    <a:pt x="815" y="2173"/>
                  </a:lnTo>
                  <a:lnTo>
                    <a:pt x="679" y="2444"/>
                  </a:lnTo>
                  <a:lnTo>
                    <a:pt x="544" y="2852"/>
                  </a:lnTo>
                  <a:lnTo>
                    <a:pt x="544" y="3259"/>
                  </a:lnTo>
                  <a:lnTo>
                    <a:pt x="544" y="58311"/>
                  </a:lnTo>
                  <a:lnTo>
                    <a:pt x="544" y="58718"/>
                  </a:lnTo>
                  <a:lnTo>
                    <a:pt x="476" y="58311"/>
                  </a:lnTo>
                  <a:lnTo>
                    <a:pt x="476" y="3259"/>
                  </a:lnTo>
                  <a:lnTo>
                    <a:pt x="544" y="2784"/>
                  </a:lnTo>
                  <a:lnTo>
                    <a:pt x="612" y="2444"/>
                  </a:lnTo>
                  <a:lnTo>
                    <a:pt x="747" y="2105"/>
                  </a:lnTo>
                  <a:lnTo>
                    <a:pt x="951" y="1834"/>
                  </a:lnTo>
                  <a:lnTo>
                    <a:pt x="1222" y="1630"/>
                  </a:lnTo>
                  <a:lnTo>
                    <a:pt x="1562" y="1426"/>
                  </a:lnTo>
                  <a:lnTo>
                    <a:pt x="1969" y="1290"/>
                  </a:lnTo>
                  <a:lnTo>
                    <a:pt x="2444" y="1155"/>
                  </a:lnTo>
                  <a:lnTo>
                    <a:pt x="3259" y="1087"/>
                  </a:lnTo>
                  <a:lnTo>
                    <a:pt x="4481" y="951"/>
                  </a:lnTo>
                  <a:lnTo>
                    <a:pt x="7807" y="747"/>
                  </a:lnTo>
                  <a:lnTo>
                    <a:pt x="11676" y="612"/>
                  </a:lnTo>
                  <a:lnTo>
                    <a:pt x="15410" y="544"/>
                  </a:lnTo>
                  <a:close/>
                  <a:moveTo>
                    <a:pt x="27560" y="1087"/>
                  </a:moveTo>
                  <a:lnTo>
                    <a:pt x="28375" y="1155"/>
                  </a:lnTo>
                  <a:lnTo>
                    <a:pt x="28850" y="1290"/>
                  </a:lnTo>
                  <a:lnTo>
                    <a:pt x="29257" y="1426"/>
                  </a:lnTo>
                  <a:lnTo>
                    <a:pt x="29597" y="1630"/>
                  </a:lnTo>
                  <a:lnTo>
                    <a:pt x="29868" y="1834"/>
                  </a:lnTo>
                  <a:lnTo>
                    <a:pt x="30072" y="2105"/>
                  </a:lnTo>
                  <a:lnTo>
                    <a:pt x="30208" y="2444"/>
                  </a:lnTo>
                  <a:lnTo>
                    <a:pt x="30276" y="2784"/>
                  </a:lnTo>
                  <a:lnTo>
                    <a:pt x="30344" y="3259"/>
                  </a:lnTo>
                  <a:lnTo>
                    <a:pt x="30344" y="58311"/>
                  </a:lnTo>
                  <a:lnTo>
                    <a:pt x="30276" y="58718"/>
                  </a:lnTo>
                  <a:lnTo>
                    <a:pt x="30208" y="59125"/>
                  </a:lnTo>
                  <a:lnTo>
                    <a:pt x="30072" y="59465"/>
                  </a:lnTo>
                  <a:lnTo>
                    <a:pt x="29868" y="59736"/>
                  </a:lnTo>
                  <a:lnTo>
                    <a:pt x="29597" y="60008"/>
                  </a:lnTo>
                  <a:lnTo>
                    <a:pt x="29257" y="60144"/>
                  </a:lnTo>
                  <a:lnTo>
                    <a:pt x="28850" y="60347"/>
                  </a:lnTo>
                  <a:lnTo>
                    <a:pt x="28375" y="60415"/>
                  </a:lnTo>
                  <a:lnTo>
                    <a:pt x="26746" y="60687"/>
                  </a:lnTo>
                  <a:lnTo>
                    <a:pt x="23895" y="60958"/>
                  </a:lnTo>
                  <a:lnTo>
                    <a:pt x="22130" y="61094"/>
                  </a:lnTo>
                  <a:lnTo>
                    <a:pt x="20093" y="61230"/>
                  </a:lnTo>
                  <a:lnTo>
                    <a:pt x="17853" y="61298"/>
                  </a:lnTo>
                  <a:lnTo>
                    <a:pt x="12966" y="61298"/>
                  </a:lnTo>
                  <a:lnTo>
                    <a:pt x="10726" y="61230"/>
                  </a:lnTo>
                  <a:lnTo>
                    <a:pt x="8689" y="61094"/>
                  </a:lnTo>
                  <a:lnTo>
                    <a:pt x="6924" y="60958"/>
                  </a:lnTo>
                  <a:lnTo>
                    <a:pt x="4073" y="60687"/>
                  </a:lnTo>
                  <a:lnTo>
                    <a:pt x="2444" y="60415"/>
                  </a:lnTo>
                  <a:lnTo>
                    <a:pt x="1969" y="60347"/>
                  </a:lnTo>
                  <a:lnTo>
                    <a:pt x="1562" y="60144"/>
                  </a:lnTo>
                  <a:lnTo>
                    <a:pt x="1290" y="60008"/>
                  </a:lnTo>
                  <a:lnTo>
                    <a:pt x="951" y="59736"/>
                  </a:lnTo>
                  <a:lnTo>
                    <a:pt x="747" y="59465"/>
                  </a:lnTo>
                  <a:lnTo>
                    <a:pt x="612" y="59125"/>
                  </a:lnTo>
                  <a:lnTo>
                    <a:pt x="544" y="58718"/>
                  </a:lnTo>
                  <a:lnTo>
                    <a:pt x="544" y="58718"/>
                  </a:lnTo>
                  <a:lnTo>
                    <a:pt x="679" y="59125"/>
                  </a:lnTo>
                  <a:lnTo>
                    <a:pt x="815" y="59397"/>
                  </a:lnTo>
                  <a:lnTo>
                    <a:pt x="1019" y="59669"/>
                  </a:lnTo>
                  <a:lnTo>
                    <a:pt x="1290" y="59940"/>
                  </a:lnTo>
                  <a:lnTo>
                    <a:pt x="1630" y="60144"/>
                  </a:lnTo>
                  <a:lnTo>
                    <a:pt x="2037" y="60279"/>
                  </a:lnTo>
                  <a:lnTo>
                    <a:pt x="2444" y="60415"/>
                  </a:lnTo>
                  <a:lnTo>
                    <a:pt x="4073" y="60619"/>
                  </a:lnTo>
                  <a:lnTo>
                    <a:pt x="6924" y="60890"/>
                  </a:lnTo>
                  <a:lnTo>
                    <a:pt x="8689" y="61026"/>
                  </a:lnTo>
                  <a:lnTo>
                    <a:pt x="10726" y="61162"/>
                  </a:lnTo>
                  <a:lnTo>
                    <a:pt x="12966" y="61230"/>
                  </a:lnTo>
                  <a:lnTo>
                    <a:pt x="17853" y="61230"/>
                  </a:lnTo>
                  <a:lnTo>
                    <a:pt x="20093" y="61162"/>
                  </a:lnTo>
                  <a:lnTo>
                    <a:pt x="22130" y="61026"/>
                  </a:lnTo>
                  <a:lnTo>
                    <a:pt x="23895" y="60890"/>
                  </a:lnTo>
                  <a:lnTo>
                    <a:pt x="26746" y="60619"/>
                  </a:lnTo>
                  <a:lnTo>
                    <a:pt x="28375" y="60415"/>
                  </a:lnTo>
                  <a:lnTo>
                    <a:pt x="28850" y="60279"/>
                  </a:lnTo>
                  <a:lnTo>
                    <a:pt x="29190" y="60144"/>
                  </a:lnTo>
                  <a:lnTo>
                    <a:pt x="29529" y="59940"/>
                  </a:lnTo>
                  <a:lnTo>
                    <a:pt x="29800" y="59669"/>
                  </a:lnTo>
                  <a:lnTo>
                    <a:pt x="30004" y="59397"/>
                  </a:lnTo>
                  <a:lnTo>
                    <a:pt x="30140" y="59125"/>
                  </a:lnTo>
                  <a:lnTo>
                    <a:pt x="30276" y="58718"/>
                  </a:lnTo>
                  <a:lnTo>
                    <a:pt x="30276" y="58311"/>
                  </a:lnTo>
                  <a:lnTo>
                    <a:pt x="30276" y="3259"/>
                  </a:lnTo>
                  <a:lnTo>
                    <a:pt x="30276" y="2852"/>
                  </a:lnTo>
                  <a:lnTo>
                    <a:pt x="30140" y="2444"/>
                  </a:lnTo>
                  <a:lnTo>
                    <a:pt x="30004" y="2173"/>
                  </a:lnTo>
                  <a:lnTo>
                    <a:pt x="29800" y="1901"/>
                  </a:lnTo>
                  <a:lnTo>
                    <a:pt x="29529" y="1698"/>
                  </a:lnTo>
                  <a:lnTo>
                    <a:pt x="29190" y="1494"/>
                  </a:lnTo>
                  <a:lnTo>
                    <a:pt x="28850" y="1358"/>
                  </a:lnTo>
                  <a:lnTo>
                    <a:pt x="28375" y="1223"/>
                  </a:lnTo>
                  <a:lnTo>
                    <a:pt x="27560" y="1087"/>
                  </a:lnTo>
                  <a:close/>
                  <a:moveTo>
                    <a:pt x="15410" y="1"/>
                  </a:moveTo>
                  <a:lnTo>
                    <a:pt x="11608" y="69"/>
                  </a:lnTo>
                  <a:lnTo>
                    <a:pt x="7739" y="204"/>
                  </a:lnTo>
                  <a:lnTo>
                    <a:pt x="4413" y="408"/>
                  </a:lnTo>
                  <a:lnTo>
                    <a:pt x="3191" y="544"/>
                  </a:lnTo>
                  <a:lnTo>
                    <a:pt x="2309" y="680"/>
                  </a:lnTo>
                  <a:lnTo>
                    <a:pt x="1765" y="815"/>
                  </a:lnTo>
                  <a:lnTo>
                    <a:pt x="1290" y="1019"/>
                  </a:lnTo>
                  <a:lnTo>
                    <a:pt x="883" y="1223"/>
                  </a:lnTo>
                  <a:lnTo>
                    <a:pt x="544" y="1494"/>
                  </a:lnTo>
                  <a:lnTo>
                    <a:pt x="340" y="1901"/>
                  </a:lnTo>
                  <a:lnTo>
                    <a:pt x="136" y="2241"/>
                  </a:lnTo>
                  <a:lnTo>
                    <a:pt x="1" y="2716"/>
                  </a:lnTo>
                  <a:lnTo>
                    <a:pt x="1" y="3259"/>
                  </a:lnTo>
                  <a:lnTo>
                    <a:pt x="1" y="58311"/>
                  </a:lnTo>
                  <a:lnTo>
                    <a:pt x="1" y="58854"/>
                  </a:lnTo>
                  <a:lnTo>
                    <a:pt x="136" y="59261"/>
                  </a:lnTo>
                  <a:lnTo>
                    <a:pt x="340" y="59736"/>
                  </a:lnTo>
                  <a:lnTo>
                    <a:pt x="612" y="60076"/>
                  </a:lnTo>
                  <a:lnTo>
                    <a:pt x="951" y="60347"/>
                  </a:lnTo>
                  <a:lnTo>
                    <a:pt x="1358" y="60619"/>
                  </a:lnTo>
                  <a:lnTo>
                    <a:pt x="1833" y="60823"/>
                  </a:lnTo>
                  <a:lnTo>
                    <a:pt x="2309" y="60958"/>
                  </a:lnTo>
                  <a:lnTo>
                    <a:pt x="4006" y="61162"/>
                  </a:lnTo>
                  <a:lnTo>
                    <a:pt x="6857" y="61501"/>
                  </a:lnTo>
                  <a:lnTo>
                    <a:pt x="8689" y="61637"/>
                  </a:lnTo>
                  <a:lnTo>
                    <a:pt x="10726" y="61705"/>
                  </a:lnTo>
                  <a:lnTo>
                    <a:pt x="12966" y="61773"/>
                  </a:lnTo>
                  <a:lnTo>
                    <a:pt x="15410" y="61841"/>
                  </a:lnTo>
                  <a:lnTo>
                    <a:pt x="17853" y="61773"/>
                  </a:lnTo>
                  <a:lnTo>
                    <a:pt x="20093" y="61705"/>
                  </a:lnTo>
                  <a:lnTo>
                    <a:pt x="22130" y="61637"/>
                  </a:lnTo>
                  <a:lnTo>
                    <a:pt x="23963" y="61501"/>
                  </a:lnTo>
                  <a:lnTo>
                    <a:pt x="26814" y="61162"/>
                  </a:lnTo>
                  <a:lnTo>
                    <a:pt x="28511" y="60958"/>
                  </a:lnTo>
                  <a:lnTo>
                    <a:pt x="28986" y="60823"/>
                  </a:lnTo>
                  <a:lnTo>
                    <a:pt x="29461" y="60619"/>
                  </a:lnTo>
                  <a:lnTo>
                    <a:pt x="29868" y="60347"/>
                  </a:lnTo>
                  <a:lnTo>
                    <a:pt x="30208" y="60076"/>
                  </a:lnTo>
                  <a:lnTo>
                    <a:pt x="30479" y="59736"/>
                  </a:lnTo>
                  <a:lnTo>
                    <a:pt x="30683" y="59261"/>
                  </a:lnTo>
                  <a:lnTo>
                    <a:pt x="30819" y="58854"/>
                  </a:lnTo>
                  <a:lnTo>
                    <a:pt x="30819" y="58311"/>
                  </a:lnTo>
                  <a:lnTo>
                    <a:pt x="30819" y="3259"/>
                  </a:lnTo>
                  <a:lnTo>
                    <a:pt x="30819" y="2716"/>
                  </a:lnTo>
                  <a:lnTo>
                    <a:pt x="30683" y="2241"/>
                  </a:lnTo>
                  <a:lnTo>
                    <a:pt x="30547" y="1901"/>
                  </a:lnTo>
                  <a:lnTo>
                    <a:pt x="30276" y="1494"/>
                  </a:lnTo>
                  <a:lnTo>
                    <a:pt x="29936" y="1223"/>
                  </a:lnTo>
                  <a:lnTo>
                    <a:pt x="29529" y="1019"/>
                  </a:lnTo>
                  <a:lnTo>
                    <a:pt x="29054" y="815"/>
                  </a:lnTo>
                  <a:lnTo>
                    <a:pt x="28511" y="680"/>
                  </a:lnTo>
                  <a:lnTo>
                    <a:pt x="27628" y="544"/>
                  </a:lnTo>
                  <a:lnTo>
                    <a:pt x="26406" y="408"/>
                  </a:lnTo>
                  <a:lnTo>
                    <a:pt x="23080" y="204"/>
                  </a:lnTo>
                  <a:lnTo>
                    <a:pt x="19211" y="69"/>
                  </a:lnTo>
                  <a:lnTo>
                    <a:pt x="1541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393"/>
            <p:cNvSpPr/>
            <p:nvPr/>
          </p:nvSpPr>
          <p:spPr>
            <a:xfrm>
              <a:off x="5505025" y="838975"/>
              <a:ext cx="1888500" cy="33561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endParaRPr lang="en" sz="10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5806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-RU" sz="720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2</a:t>
            </a:r>
            <a:r>
              <a:rPr lang="en" sz="7200" smtClean="0">
                <a:solidFill>
                  <a:srgbClr val="00BCD4"/>
                </a:solidFill>
                <a:latin typeface="Calibri" pitchFamily="34" charset="0"/>
                <a:cs typeface="Calibri" pitchFamily="34" charset="0"/>
              </a:rPr>
              <a:t>.</a:t>
            </a:r>
            <a:endParaRPr lang="en" sz="7200">
              <a:solidFill>
                <a:srgbClr val="00BCD4"/>
              </a:solidFill>
              <a:latin typeface="Calibri" pitchFamily="34" charset="0"/>
              <a:cs typeface="Calibri" pitchFamily="34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>
                <a:latin typeface="Calibri" pitchFamily="34" charset="0"/>
                <a:cs typeface="Calibri" pitchFamily="34" charset="0"/>
              </a:rPr>
              <a:t>COMMON </a:t>
            </a:r>
            <a:br>
              <a:rPr lang="en-US" smtClean="0">
                <a:latin typeface="Calibri" pitchFamily="34" charset="0"/>
                <a:cs typeface="Calibri" pitchFamily="34" charset="0"/>
              </a:rPr>
            </a:br>
            <a:r>
              <a:rPr lang="en-US" smtClean="0">
                <a:latin typeface="Calibri" pitchFamily="34" charset="0"/>
                <a:cs typeface="Calibri" pitchFamily="34" charset="0"/>
              </a:rPr>
              <a:t>WIDGETS</a:t>
            </a:r>
            <a:endParaRPr lang="en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mtClean="0">
                <a:latin typeface="Calibri" pitchFamily="34" charset="0"/>
                <a:cs typeface="Calibri" pitchFamily="34" charset="0"/>
              </a:rPr>
              <a:t>TextView</a:t>
            </a:r>
          </a:p>
          <a:p>
            <a:pPr lvl="0" rtl="0">
              <a:spcBef>
                <a:spcPts val="0"/>
              </a:spcBef>
              <a:buNone/>
            </a:pPr>
            <a:endParaRPr lang="en-US" smtClean="0">
              <a:latin typeface="Calibri" pitchFamily="34" charset="0"/>
              <a:cs typeface="Calibri" pitchFamily="34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>
                <a:latin typeface="Calibri" pitchFamily="34" charset="0"/>
                <a:cs typeface="Calibri" pitchFamily="34" charset="0"/>
              </a:rPr>
              <a:t>Button </a:t>
            </a:r>
          </a:p>
          <a:p>
            <a:pPr lvl="0" rtl="0">
              <a:spcBef>
                <a:spcPts val="0"/>
              </a:spcBef>
              <a:buNone/>
            </a:pPr>
            <a:endParaRPr lang="en-US">
              <a:latin typeface="Calibri" pitchFamily="34" charset="0"/>
              <a:cs typeface="Calibri" pitchFamily="34" charset="0"/>
            </a:endParaRPr>
          </a:p>
          <a:p>
            <a:r>
              <a:rPr lang="en-US" smtClean="0">
                <a:latin typeface="Calibri" pitchFamily="34" charset="0"/>
                <a:cs typeface="Calibri" pitchFamily="34" charset="0"/>
              </a:rPr>
              <a:t>ImageView</a:t>
            </a:r>
            <a:endParaRPr lang="en-US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9250" y="156900"/>
            <a:ext cx="1241676" cy="533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01444" y="4628248"/>
            <a:ext cx="851881" cy="409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3724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6228184" y="4443958"/>
            <a:ext cx="2378075" cy="485775"/>
          </a:xfrm>
        </p:spPr>
        <p:txBody>
          <a:bodyPr/>
          <a:lstStyle/>
          <a:p>
            <a:r>
              <a:rPr lang="en-US" smtClean="0">
                <a:latin typeface="Calibri" pitchFamily="34" charset="0"/>
                <a:cs typeface="Calibri" pitchFamily="34" charset="0"/>
              </a:rPr>
              <a:t>XML </a:t>
            </a:r>
            <a:r>
              <a:rPr lang="ru-RU" smtClean="0">
                <a:latin typeface="Calibri" pitchFamily="34" charset="0"/>
                <a:cs typeface="Calibri" pitchFamily="34" charset="0"/>
              </a:rPr>
              <a:t/>
            </a:r>
            <a:br>
              <a:rPr lang="ru-RU" smtClean="0">
                <a:latin typeface="Calibri" pitchFamily="34" charset="0"/>
                <a:cs typeface="Calibri" pitchFamily="34" charset="0"/>
              </a:rPr>
            </a:br>
            <a:r>
              <a:rPr lang="en-US" sz="2000" smtClean="0">
                <a:latin typeface="Calibri" pitchFamily="34" charset="0"/>
                <a:cs typeface="Calibri" pitchFamily="34" charset="0"/>
              </a:rPr>
              <a:t>DECLARATION</a:t>
            </a:r>
            <a:endParaRPr lang="ru-RU" sz="200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026" name="Picture 2" descr="G:\посылка\Komments_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83518"/>
            <a:ext cx="5500953" cy="424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1921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494</Words>
  <Application>Microsoft Office PowerPoint</Application>
  <PresentationFormat>Экран (16:9)</PresentationFormat>
  <Paragraphs>141</Paragraphs>
  <Slides>30</Slides>
  <Notes>25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9" baseType="lpstr">
      <vt:lpstr>Arial</vt:lpstr>
      <vt:lpstr>Calibri</vt:lpstr>
      <vt:lpstr>Montserrat</vt:lpstr>
      <vt:lpstr>Freestyle Script</vt:lpstr>
      <vt:lpstr>Karla</vt:lpstr>
      <vt:lpstr>Roboto</vt:lpstr>
      <vt:lpstr>新細明體</vt:lpstr>
      <vt:lpstr>Courier New</vt:lpstr>
      <vt:lpstr>Arvirargus template</vt:lpstr>
      <vt:lpstr>BUILDING LAYOUT</vt:lpstr>
      <vt:lpstr>1. ОСНОВНЫЕ ПРИНЦИПЫ</vt:lpstr>
      <vt:lpstr>Презентация PowerPoint</vt:lpstr>
      <vt:lpstr>СТРУКТУРА</vt:lpstr>
      <vt:lpstr> LAYOUT</vt:lpstr>
      <vt:lpstr>VIEW</vt:lpstr>
      <vt:lpstr>ЗАДАНИЕ РАЗМЕРА</vt:lpstr>
      <vt:lpstr>2. COMMON  WIDGETS</vt:lpstr>
      <vt:lpstr>XML  DECLARATION</vt:lpstr>
      <vt:lpstr>TEXT VIEW  EXAMPLE</vt:lpstr>
      <vt:lpstr>BUTTON  EXAMPLE</vt:lpstr>
      <vt:lpstr>IMAGE VIEW  EXAMPLE</vt:lpstr>
      <vt:lpstr>3. LAYOUT  MANAGERS</vt:lpstr>
      <vt:lpstr>Менеджеры размещения</vt:lpstr>
      <vt:lpstr>Презентация PowerPoint</vt:lpstr>
      <vt:lpstr>XML  DECLARATION</vt:lpstr>
      <vt:lpstr>LINEAR LAYOUT</vt:lpstr>
      <vt:lpstr>LINEAR LAYOUT  EXAMPLE</vt:lpstr>
      <vt:lpstr>RELATIVE LAYOUT</vt:lpstr>
      <vt:lpstr>RELATIVE LAYOUT  EXAMPLE</vt:lpstr>
      <vt:lpstr>TABLE LAYOUT</vt:lpstr>
      <vt:lpstr>TABLE LAYOUT  EXAMPLE</vt:lpstr>
      <vt:lpstr>4. THEME &amp; STYLE</vt:lpstr>
      <vt:lpstr>THEME</vt:lpstr>
      <vt:lpstr>BUTTON STYLE</vt:lpstr>
      <vt:lpstr>BUTTON STYLE  EXAMPLE</vt:lpstr>
      <vt:lpstr>Спасибо!</vt:lpstr>
      <vt:lpstr>5. ПРАКТИКА</vt:lpstr>
      <vt:lpstr>ПРАКТИКА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Anastasia</dc:creator>
  <cp:lastModifiedBy>Anastasia</cp:lastModifiedBy>
  <cp:revision>46</cp:revision>
  <dcterms:modified xsi:type="dcterms:W3CDTF">2016-04-07T08:12:43Z</dcterms:modified>
</cp:coreProperties>
</file>